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6858000" cx="12192000"/>
  <p:notesSz cx="6858000" cy="9144000"/>
  <p:embeddedFontLst>
    <p:embeddedFont>
      <p:font typeface="Caveat"/>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5" roundtripDataSignature="AMtx7miZM7W/ks9UIWTunsekeg9ciVQ9c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Harry ZHA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E86C82-ECCD-4BDC-BAC3-2B719183F71C}">
  <a:tblStyle styleId="{68E86C82-ECCD-4BDC-BAC3-2B719183F71C}"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E7240C9-A28D-4112-B01D-BF365B6CC68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A161473-F9D6-4D9D-9489-0EA1470F102F}" styleName="Table_2">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Caveat-bold.fntdata"/><Relationship Id="rId21" Type="http://schemas.openxmlformats.org/officeDocument/2006/relationships/slide" Target="slides/slide15.xml"/><Relationship Id="rId43" Type="http://schemas.openxmlformats.org/officeDocument/2006/relationships/font" Target="fonts/Caveat-regular.fntdata"/><Relationship Id="rId24" Type="http://schemas.openxmlformats.org/officeDocument/2006/relationships/slide" Target="slides/slide18.xml"/><Relationship Id="rId23" Type="http://schemas.openxmlformats.org/officeDocument/2006/relationships/slide" Target="slides/slide17.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5-04T06:43:01.967">
    <p:pos x="6000" y="0"/>
    <p:text>Takes one pixel from VGA_Controller per cycle
Accumulates pixel values in an 8*8 block
Takes average value of the accumulated pixel by right-shifting 6 bit
Writes average value to Image_mem</p:text>
    <p:extLst>
      <p:ext uri="{C676402C-5697-4E1C-873F-D02D1690AC5C}">
        <p15:threadingInfo timeZoneBias="0"/>
      </p:ext>
      <p:ext uri="http://customooxmlschemas.google.com/">
        <go:slidesCustomData xmlns:go="http://customooxmlschemas.google.com/" commentPostId="AAAAwUsBRKM"/>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 name="Google Shape;7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 name="Google Shape;7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2144e453ac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22144e453ac_1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g22144e453ac_1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2144e453ac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22144e453ac_1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g22144e453ac_1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3dadf9b56b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g23dadf9b56b_0_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g23dadf9b56b_0_1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3dadf9b56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g23dadf9b56b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g23dadf9b56b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3dadf9b56b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g23dadf9b56b_1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g23dadf9b56b_1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3dadf9b56b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g23dadf9b56b_1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g23dadf9b56b_1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3dadf9b56b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23dadf9b56b_1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g23dadf9b56b_1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3dadf9b56b_1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g23dadf9b56b_1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g23dadf9b56b_1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3dadf9b56b_1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23dadf9b56b_1_1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g23dadf9b56b_1_1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3db7609631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g23db7609631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g23db7609631_1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3dadf9b56b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g23dadf9b56b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g23dadf9b56b_0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3dadf9b56b_1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g23dadf9b56b_1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g23dadf9b56b_1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3dadf9b56b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23dadf9b56b_1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g23dadf9b56b_1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2142826880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g22142826880_1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g22142826880_1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3e27a6c189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3e27a6c189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23e27a6c189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2142826880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g22142826880_1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g22142826880_1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3dadf9b56b_1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g23dadf9b56b_1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 name="Google Shape;346;g23dadf9b56b_1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3dadf9b56b_1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g23dadf9b56b_1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3" name="Google Shape;353;g23dadf9b56b_1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3e27a6c189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3e27a6c189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23e27a6c189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3dadf9b56b_1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g23dadf9b56b_1_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 am Haining, and I am going to walk you through our assembly code. Our firmware features parameterized function calls that is specifically designed for ML and thus form an Application Program Interface.</a:t>
            </a:r>
            <a:endParaRPr/>
          </a:p>
        </p:txBody>
      </p:sp>
      <p:sp>
        <p:nvSpPr>
          <p:cNvPr id="372" name="Google Shape;372;g23dadf9b56b_1_1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3dadf9b56b_1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g23dadf9b56b_1_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This is an overview of our assembly code. The main function is just an infinite loop that repeatedly requests for an image, pre-processes the image, and triggers our algorithm. The CNN algorithm is splitted into several function calls each with their own task.</a:t>
            </a:r>
            <a:endParaRPr/>
          </a:p>
        </p:txBody>
      </p:sp>
      <p:sp>
        <p:nvSpPr>
          <p:cNvPr id="379" name="Google Shape;379;g23dadf9b56b_1_1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3dadf9b56b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g23dadf9b56b_0_1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 name="Google Shape;91;g23dadf9b56b_0_1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2142826880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g22142826880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Before we dive into the details, let me remind you of the CNN model. We have an input of 32*32 pixels, then we perform convolutions and poolings. The neural network involves 3 matrix multiplications, and the output layer has 36 results.</a:t>
            </a:r>
            <a:endParaRPr/>
          </a:p>
        </p:txBody>
      </p:sp>
      <p:sp>
        <p:nvSpPr>
          <p:cNvPr id="387" name="Google Shape;387;g22142826880_0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3dadf9b56b_1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g23dadf9b56b_1_1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This graph shows how we achieved the algorithm using assembly code with function calls. The main function loads the image and convert the image pixels into floating point format. It sets up the parameters in the processor’s register file, including </a:t>
            </a:r>
            <a:r>
              <a:rPr lang="en-US"/>
              <a:t>the starting address of the kernel and the image, the number of channels to repeat, and the target output address,</a:t>
            </a:r>
            <a:r>
              <a:rPr lang="en-US"/>
              <a:t> and calls conv(). The conv function loads data from both kernel and the image pointed by the address parameter and perform convolutions and repeats these steps and returns. The main function again sets up parameters for pool function, such as the starting address of the image, the width of the image, and the number of channels to repeat. pool function loads the image from the starting address and perform an average pool to reduce the image size while maintaining the information. The main function does exactly the same thing in the </a:t>
            </a:r>
            <a:r>
              <a:rPr lang="en-US"/>
              <a:t>following</a:t>
            </a:r>
            <a:r>
              <a:rPr lang="en-US"/>
              <a:t> layers but passes different </a:t>
            </a:r>
            <a:r>
              <a:rPr lang="en-US"/>
              <a:t>parameters</a:t>
            </a:r>
            <a:r>
              <a:rPr lang="en-US"/>
              <a:t> to these functions. In the neural network, which essentially consists of several matrix multiplications, the main function again sets up some addresses of two matrix and let matrix_mult do its work. Finally in the output layer, main function calls findMax to send the result to UART and loops the entire process from the beginning.</a:t>
            </a:r>
            <a:endParaRPr/>
          </a:p>
        </p:txBody>
      </p:sp>
      <p:sp>
        <p:nvSpPr>
          <p:cNvPr id="439" name="Google Shape;439;g23dadf9b56b_1_1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2142826880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g22142826880_0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wonderfulness of these parameterized function calls is that it creates a subtle abstraction level between the firmware and the high-level algorithm. With these API-like function call, it is fairly easy to switch to other Machine Learning applications, even if they might have different data dimensions and different layers of calculation. All we need to do is to call these functions and pass different parameters to them, and that is it. This makes our processor suitable for a wider range of ML applications and thus provides a higher level of generality.</a:t>
            </a:r>
            <a:endParaRPr/>
          </a:p>
        </p:txBody>
      </p:sp>
      <p:sp>
        <p:nvSpPr>
          <p:cNvPr id="454" name="Google Shape;454;g22142826880_0_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3dadf9b56b_1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g23dadf9b56b_1_1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That brings to the final part of our presentation. We want to share some thoughts on why we chose this project and its possible future development. Of course we chose to do it not because it is easy, but because we thought it would be easy.</a:t>
            </a:r>
            <a:endParaRPr/>
          </a:p>
        </p:txBody>
      </p:sp>
      <p:sp>
        <p:nvSpPr>
          <p:cNvPr id="464" name="Google Shape;464;g23dadf9b56b_1_1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3dadf9b56b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g23dadf9b56b_1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000"/>
              </a:spcAft>
              <a:buClr>
                <a:schemeClr val="dk1"/>
              </a:buClr>
              <a:buSzPts val="1100"/>
              <a:buFont typeface="Arial"/>
              <a:buNone/>
            </a:pPr>
            <a:r>
              <a:rPr lang="en-US" sz="1100"/>
              <a:t>The core paradigm behind this design is Edge Computing, which aims to bring computation and data storage closer to the location where the data is generated. By processing data locally and transmitting only the necessary data, edge devices reduce latency and bandwidth requirements, sometimes eliminating the need for data transmission. This approach improves reliability and scalability by distributing computing resources efficiently without relying on a centralized cloud infrastructure. Take, for example, a multimeter in a grid substation that is unable to transmit its voltage/current readings to the data center due to its lack of capability. Rather than redesigning the multimeter or hiring additional laborers, our design offers an instant and effective solution that connects the multimeter to the IoT, enabling transmission of data to others. It ultimately provides greater reliability and a non-stop monitoring capability.</a:t>
            </a:r>
            <a:endParaRPr/>
          </a:p>
        </p:txBody>
      </p:sp>
      <p:sp>
        <p:nvSpPr>
          <p:cNvPr id="471" name="Google Shape;471;g23dadf9b56b_1_1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3dadf9b56b_1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g23dadf9b56b_1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One way to continue our work is to redesign our ISA and the processor architecture to make it even more suitable for ML acceleration purpose. We can delete some of our unused instructions, employ a strong superscalar architecture, and push for a higher clock frequency. This prototype might eventually make any of these combinations come true.</a:t>
            </a:r>
            <a:endParaRPr/>
          </a:p>
        </p:txBody>
      </p:sp>
      <p:sp>
        <p:nvSpPr>
          <p:cNvPr id="480" name="Google Shape;480;g23dadf9b56b_1_1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3dadf9b56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g23dadf9b56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That concludes our presentation, we are </a:t>
            </a:r>
            <a:r>
              <a:rPr i="1" lang="en-US"/>
              <a:t>TEAM POOR HANDWRITING, </a:t>
            </a:r>
            <a:r>
              <a:rPr lang="en-US"/>
              <a:t>thank you for your attention.</a:t>
            </a:r>
            <a:endParaRPr sz="200"/>
          </a:p>
        </p:txBody>
      </p:sp>
      <p:sp>
        <p:nvSpPr>
          <p:cNvPr id="495" name="Google Shape;495;g23dadf9b56b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3dadf9b56b_1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g23dadf9b56b_1_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g23dadf9b56b_1_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3dadf9b56b_1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g23dadf9b56b_1_1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g23dadf9b56b_1_1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3dadf9b56b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g23dadf9b56b_0_1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g23dadf9b56b_0_1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3dadf9b56b_1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g23dadf9b56b_1_2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g23dadf9b56b_1_2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2144e453ac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g22144e453ac_1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g22144e453ac_1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dark">
  <p:cSld name="Title Slide_dark">
    <p:spTree>
      <p:nvGrpSpPr>
        <p:cNvPr id="15" name="Shape 15"/>
        <p:cNvGrpSpPr/>
        <p:nvPr/>
      </p:nvGrpSpPr>
      <p:grpSpPr>
        <a:xfrm>
          <a:off x="0" y="0"/>
          <a:ext cx="0" cy="0"/>
          <a:chOff x="0" y="0"/>
          <a:chExt cx="0" cy="0"/>
        </a:xfrm>
      </p:grpSpPr>
      <p:sp>
        <p:nvSpPr>
          <p:cNvPr id="16" name="Google Shape;16;p6"/>
          <p:cNvSpPr/>
          <p:nvPr/>
        </p:nvSpPr>
        <p:spPr>
          <a:xfrm>
            <a:off x="0" y="0"/>
            <a:ext cx="12192000" cy="573390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 name="Google Shape;17;p6"/>
          <p:cNvSpPr/>
          <p:nvPr/>
        </p:nvSpPr>
        <p:spPr>
          <a:xfrm>
            <a:off x="851888" y="3218871"/>
            <a:ext cx="471523" cy="9400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 name="Google Shape;18;p6"/>
          <p:cNvSpPr txBox="1"/>
          <p:nvPr>
            <p:ph idx="1" type="body"/>
          </p:nvPr>
        </p:nvSpPr>
        <p:spPr>
          <a:xfrm>
            <a:off x="852523" y="905691"/>
            <a:ext cx="8334246" cy="2106570"/>
          </a:xfrm>
          <a:prstGeom prst="rect">
            <a:avLst/>
          </a:prstGeom>
          <a:noFill/>
          <a:ln>
            <a:noFill/>
          </a:ln>
        </p:spPr>
        <p:txBody>
          <a:bodyPr anchorCtr="0" anchor="b" bIns="0" lIns="0" spcFirstLastPara="1" rIns="91425" wrap="square" tIns="45700">
            <a:normAutofit/>
          </a:bodyPr>
          <a:lstStyle>
            <a:lvl1pPr indent="-228600" lvl="0" marL="457200" algn="l">
              <a:lnSpc>
                <a:spcPct val="90000"/>
              </a:lnSpc>
              <a:spcBef>
                <a:spcPts val="1000"/>
              </a:spcBef>
              <a:spcAft>
                <a:spcPts val="0"/>
              </a:spcAft>
              <a:buSzPts val="3600"/>
              <a:buNone/>
              <a:defRPr b="1" sz="4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6"/>
          <p:cNvSpPr txBox="1"/>
          <p:nvPr>
            <p:ph idx="2" type="body"/>
          </p:nvPr>
        </p:nvSpPr>
        <p:spPr>
          <a:xfrm>
            <a:off x="851889" y="3519488"/>
            <a:ext cx="8334246" cy="701877"/>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1000"/>
              </a:spcBef>
              <a:spcAft>
                <a:spcPts val="0"/>
              </a:spcAft>
              <a:buSzPts val="2070"/>
              <a:buNone/>
              <a:defRPr sz="2300">
                <a:solidFill>
                  <a:srgbClr val="C7C7C7"/>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6"/>
          <p:cNvSpPr txBox="1"/>
          <p:nvPr>
            <p:ph idx="3" type="body"/>
          </p:nvPr>
        </p:nvSpPr>
        <p:spPr>
          <a:xfrm>
            <a:off x="851889" y="5953913"/>
            <a:ext cx="10311412" cy="523088"/>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1000"/>
              </a:spcBef>
              <a:spcAft>
                <a:spcPts val="0"/>
              </a:spcAft>
              <a:buSzPts val="1620"/>
              <a:buNone/>
              <a:defRPr b="1" sz="1800">
                <a:solidFill>
                  <a:srgbClr val="353535"/>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6"/>
          <p:cNvSpPr/>
          <p:nvPr/>
        </p:nvSpPr>
        <p:spPr>
          <a:xfrm>
            <a:off x="11506200" y="9797"/>
            <a:ext cx="570641" cy="10244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ogo&#10;&#10;Description automatically generated" id="22" name="Google Shape;22;p6"/>
          <p:cNvPicPr preferRelativeResize="0"/>
          <p:nvPr/>
        </p:nvPicPr>
        <p:blipFill rotWithShape="1">
          <a:blip r:embed="rId2">
            <a:alphaModFix/>
          </a:blip>
          <a:srcRect b="0" l="0" r="0" t="0"/>
          <a:stretch/>
        </p:blipFill>
        <p:spPr>
          <a:xfrm>
            <a:off x="11563459" y="232022"/>
            <a:ext cx="456122" cy="71676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red" showMasterSp="0">
  <p:cSld name="End-red">
    <p:spTree>
      <p:nvGrpSpPr>
        <p:cNvPr id="68" name="Shape 68"/>
        <p:cNvGrpSpPr/>
        <p:nvPr/>
      </p:nvGrpSpPr>
      <p:grpSpPr>
        <a:xfrm>
          <a:off x="0" y="0"/>
          <a:ext cx="0" cy="0"/>
          <a:chOff x="0" y="0"/>
          <a:chExt cx="0" cy="0"/>
        </a:xfrm>
      </p:grpSpPr>
      <p:sp>
        <p:nvSpPr>
          <p:cNvPr id="69" name="Google Shape;69;p14"/>
          <p:cNvSpPr/>
          <p:nvPr/>
        </p:nvSpPr>
        <p:spPr>
          <a:xfrm>
            <a:off x="0" y="-9939"/>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UW–Madison logo in white text on a red background" id="70" name="Google Shape;70;p14"/>
          <p:cNvPicPr preferRelativeResize="0"/>
          <p:nvPr/>
        </p:nvPicPr>
        <p:blipFill rotWithShape="1">
          <a:blip r:embed="rId2">
            <a:alphaModFix/>
          </a:blip>
          <a:srcRect b="0" l="0" r="0" t="0"/>
          <a:stretch/>
        </p:blipFill>
        <p:spPr>
          <a:xfrm>
            <a:off x="4557092" y="2911281"/>
            <a:ext cx="3077817" cy="103543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1 column">
  <p:cSld name="Title and Content_1 column">
    <p:spTree>
      <p:nvGrpSpPr>
        <p:cNvPr id="23" name="Shape 23"/>
        <p:cNvGrpSpPr/>
        <p:nvPr/>
      </p:nvGrpSpPr>
      <p:grpSpPr>
        <a:xfrm>
          <a:off x="0" y="0"/>
          <a:ext cx="0" cy="0"/>
          <a:chOff x="0" y="0"/>
          <a:chExt cx="0" cy="0"/>
        </a:xfrm>
      </p:grpSpPr>
      <p:sp>
        <p:nvSpPr>
          <p:cNvPr id="24" name="Google Shape;24;p7"/>
          <p:cNvSpPr txBox="1"/>
          <p:nvPr>
            <p:ph idx="11" type="ftr"/>
          </p:nvPr>
        </p:nvSpPr>
        <p:spPr>
          <a:xfrm>
            <a:off x="0" y="6505057"/>
            <a:ext cx="1060586" cy="344710"/>
          </a:xfrm>
          <a:prstGeom prst="rect">
            <a:avLst/>
          </a:prstGeom>
          <a:solidFill>
            <a:schemeClr val="accent1"/>
          </a:solidFill>
          <a:ln>
            <a:noFill/>
          </a:ln>
        </p:spPr>
        <p:txBody>
          <a:bodyPr anchorCtr="0" anchor="ctr" bIns="64000" lIns="91425" spcFirstLastPara="1" rIns="91425" wrap="square" tIns="6400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7"/>
          <p:cNvSpPr/>
          <p:nvPr/>
        </p:nvSpPr>
        <p:spPr>
          <a:xfrm>
            <a:off x="495300" y="1625704"/>
            <a:ext cx="471523" cy="9400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 name="Google Shape;26;p7"/>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lvl1pPr indent="-228600" lvl="0" marL="457200" algn="l">
              <a:lnSpc>
                <a:spcPct val="90000"/>
              </a:lnSpc>
              <a:spcBef>
                <a:spcPts val="1000"/>
              </a:spcBef>
              <a:spcAft>
                <a:spcPts val="0"/>
              </a:spcAft>
              <a:buSzPts val="3060"/>
              <a:buNone/>
              <a:defRPr b="1" sz="3400">
                <a:solidFill>
                  <a:srgbClr val="353535"/>
                </a:solidFill>
              </a:defRPr>
            </a:lvl1pPr>
            <a:lvl2pPr indent="-431800" lvl="1" marL="914400" algn="l">
              <a:lnSpc>
                <a:spcPct val="90000"/>
              </a:lnSpc>
              <a:spcBef>
                <a:spcPts val="500"/>
              </a:spcBef>
              <a:spcAft>
                <a:spcPts val="0"/>
              </a:spcAft>
              <a:buClr>
                <a:schemeClr val="dk1"/>
              </a:buClr>
              <a:buSzPts val="3200"/>
              <a:buChar char="•"/>
              <a:defRPr b="1" sz="3200"/>
            </a:lvl2pPr>
            <a:lvl3pPr indent="-431800" lvl="2" marL="1371600" algn="l">
              <a:lnSpc>
                <a:spcPct val="90000"/>
              </a:lnSpc>
              <a:spcBef>
                <a:spcPts val="500"/>
              </a:spcBef>
              <a:spcAft>
                <a:spcPts val="0"/>
              </a:spcAft>
              <a:buClr>
                <a:schemeClr val="dk1"/>
              </a:buClr>
              <a:buSzPts val="3200"/>
              <a:buChar char="•"/>
              <a:defRPr b="1" sz="3200"/>
            </a:lvl3pPr>
            <a:lvl4pPr indent="-431800" lvl="3" marL="1828800" algn="l">
              <a:lnSpc>
                <a:spcPct val="90000"/>
              </a:lnSpc>
              <a:spcBef>
                <a:spcPts val="500"/>
              </a:spcBef>
              <a:spcAft>
                <a:spcPts val="0"/>
              </a:spcAft>
              <a:buClr>
                <a:schemeClr val="dk1"/>
              </a:buClr>
              <a:buSzPts val="3200"/>
              <a:buChar char="•"/>
              <a:defRPr b="1" sz="3200"/>
            </a:lvl4pPr>
            <a:lvl5pPr indent="-431800" lvl="4" marL="2286000" algn="l">
              <a:lnSpc>
                <a:spcPct val="90000"/>
              </a:lnSpc>
              <a:spcBef>
                <a:spcPts val="500"/>
              </a:spcBef>
              <a:spcAft>
                <a:spcPts val="0"/>
              </a:spcAft>
              <a:buClr>
                <a:schemeClr val="dk1"/>
              </a:buClr>
              <a:buSzPts val="3200"/>
              <a:buChar char="•"/>
              <a:defRPr b="1" sz="3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7"/>
          <p:cNvSpPr txBox="1"/>
          <p:nvPr>
            <p:ph idx="2" type="body"/>
          </p:nvPr>
        </p:nvSpPr>
        <p:spPr>
          <a:xfrm>
            <a:off x="1485900" y="1840447"/>
            <a:ext cx="9677400" cy="4446053"/>
          </a:xfrm>
          <a:prstGeom prst="rect">
            <a:avLst/>
          </a:prstGeom>
          <a:noFill/>
          <a:ln>
            <a:noFill/>
          </a:ln>
        </p:spPr>
        <p:txBody>
          <a:bodyPr anchorCtr="0" anchor="t" bIns="45700" lIns="0" spcFirstLastPara="1" rIns="91425" wrap="square" tIns="45700">
            <a:normAutofit/>
          </a:bodyPr>
          <a:lstStyle>
            <a:lvl1pPr indent="-377190" lvl="0" marL="457200" algn="l">
              <a:lnSpc>
                <a:spcPct val="90000"/>
              </a:lnSpc>
              <a:spcBef>
                <a:spcPts val="1000"/>
              </a:spcBef>
              <a:spcAft>
                <a:spcPts val="0"/>
              </a:spcAft>
              <a:buSzPts val="2340"/>
              <a:buFont typeface="Arial"/>
              <a:buChar char="•"/>
              <a:defRPr sz="2600">
                <a:solidFill>
                  <a:srgbClr val="353535"/>
                </a:solidFill>
              </a:defRPr>
            </a:lvl1pPr>
            <a:lvl2pPr indent="-361950" lvl="1" marL="914400" algn="l">
              <a:lnSpc>
                <a:spcPct val="90000"/>
              </a:lnSpc>
              <a:spcBef>
                <a:spcPts val="500"/>
              </a:spcBef>
              <a:spcAft>
                <a:spcPts val="0"/>
              </a:spcAft>
              <a:buClr>
                <a:schemeClr val="dk1"/>
              </a:buClr>
              <a:buSzPts val="2100"/>
              <a:buChar char="•"/>
              <a:defRPr sz="2100"/>
            </a:lvl2pPr>
            <a:lvl3pPr indent="-361950" lvl="2" marL="1371600" algn="l">
              <a:lnSpc>
                <a:spcPct val="90000"/>
              </a:lnSpc>
              <a:spcBef>
                <a:spcPts val="500"/>
              </a:spcBef>
              <a:spcAft>
                <a:spcPts val="0"/>
              </a:spcAft>
              <a:buClr>
                <a:schemeClr val="dk1"/>
              </a:buClr>
              <a:buSzPts val="2100"/>
              <a:buChar char="•"/>
              <a:defRPr sz="2100"/>
            </a:lvl3pPr>
            <a:lvl4pPr indent="-361950" lvl="3" marL="1828800" algn="l">
              <a:lnSpc>
                <a:spcPct val="90000"/>
              </a:lnSpc>
              <a:spcBef>
                <a:spcPts val="500"/>
              </a:spcBef>
              <a:spcAft>
                <a:spcPts val="0"/>
              </a:spcAft>
              <a:buClr>
                <a:schemeClr val="dk1"/>
              </a:buClr>
              <a:buSzPts val="2100"/>
              <a:buChar char="•"/>
              <a:defRPr sz="2100"/>
            </a:lvl4pPr>
            <a:lvl5pPr indent="-361950" lvl="4" marL="2286000" algn="l">
              <a:lnSpc>
                <a:spcPct val="90000"/>
              </a:lnSpc>
              <a:spcBef>
                <a:spcPts val="500"/>
              </a:spcBef>
              <a:spcAft>
                <a:spcPts val="0"/>
              </a:spcAft>
              <a:buClr>
                <a:schemeClr val="dk1"/>
              </a:buClr>
              <a:buSzPts val="2100"/>
              <a:buChar char="•"/>
              <a:defRPr sz="2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7"/>
          <p:cNvSpPr txBox="1"/>
          <p:nvPr>
            <p:ph idx="3" type="body"/>
          </p:nvPr>
        </p:nvSpPr>
        <p:spPr>
          <a:xfrm>
            <a:off x="0" y="6498902"/>
            <a:ext cx="6345327" cy="350865"/>
          </a:xfrm>
          <a:prstGeom prst="rect">
            <a:avLst/>
          </a:prstGeom>
          <a:solidFill>
            <a:schemeClr val="accent1"/>
          </a:solidFill>
          <a:ln>
            <a:noFill/>
          </a:ln>
        </p:spPr>
        <p:txBody>
          <a:bodyPr anchorCtr="0" anchor="ctr" bIns="91425" lIns="274300" spcFirstLastPara="1" rIns="91425" wrap="square" tIns="64000">
            <a:spAutoFit/>
          </a:bodyPr>
          <a:lstStyle>
            <a:lvl1pPr indent="-228600" lvl="0" marL="457200" algn="l">
              <a:lnSpc>
                <a:spcPct val="90000"/>
              </a:lnSpc>
              <a:spcBef>
                <a:spcPts val="1000"/>
              </a:spcBef>
              <a:spcAft>
                <a:spcPts val="0"/>
              </a:spcAft>
              <a:buSzPts val="1260"/>
              <a:buNone/>
              <a:defRPr sz="1400">
                <a:solidFill>
                  <a:schemeClr val="lt1"/>
                </a:solidFill>
              </a:defRPr>
            </a:lvl1pPr>
            <a:lvl2pPr indent="-317500" lvl="1" marL="914400" algn="l">
              <a:lnSpc>
                <a:spcPct val="90000"/>
              </a:lnSpc>
              <a:spcBef>
                <a:spcPts val="500"/>
              </a:spcBef>
              <a:spcAft>
                <a:spcPts val="0"/>
              </a:spcAft>
              <a:buClr>
                <a:schemeClr val="dk1"/>
              </a:buClr>
              <a:buSzPts val="1400"/>
              <a:buChar char="•"/>
              <a:defRPr sz="1400"/>
            </a:lvl2pPr>
            <a:lvl3pPr indent="-317500" lvl="2" marL="1371600" algn="l">
              <a:lnSpc>
                <a:spcPct val="90000"/>
              </a:lnSpc>
              <a:spcBef>
                <a:spcPts val="500"/>
              </a:spcBef>
              <a:spcAft>
                <a:spcPts val="0"/>
              </a:spcAft>
              <a:buClr>
                <a:schemeClr val="dk1"/>
              </a:buClr>
              <a:buSzPts val="1400"/>
              <a:buChar char="•"/>
              <a:defRPr sz="14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black">
  <p:cSld name="Section Header_black">
    <p:spTree>
      <p:nvGrpSpPr>
        <p:cNvPr id="29" name="Shape 29"/>
        <p:cNvGrpSpPr/>
        <p:nvPr/>
      </p:nvGrpSpPr>
      <p:grpSpPr>
        <a:xfrm>
          <a:off x="0" y="0"/>
          <a:ext cx="0" cy="0"/>
          <a:chOff x="0" y="0"/>
          <a:chExt cx="0" cy="0"/>
        </a:xfrm>
      </p:grpSpPr>
      <p:pic>
        <p:nvPicPr>
          <p:cNvPr id="30" name="Google Shape;30;p9"/>
          <p:cNvPicPr preferRelativeResize="0"/>
          <p:nvPr/>
        </p:nvPicPr>
        <p:blipFill rotWithShape="1">
          <a:blip r:embed="rId2">
            <a:alphaModFix/>
          </a:blip>
          <a:srcRect b="0" l="0" r="0" t="0"/>
          <a:stretch/>
        </p:blipFill>
        <p:spPr>
          <a:xfrm>
            <a:off x="0" y="-8234"/>
            <a:ext cx="12192000" cy="6858000"/>
          </a:xfrm>
          <a:prstGeom prst="rect">
            <a:avLst/>
          </a:prstGeom>
          <a:noFill/>
          <a:ln>
            <a:noFill/>
          </a:ln>
        </p:spPr>
      </p:pic>
      <p:sp>
        <p:nvSpPr>
          <p:cNvPr id="31" name="Google Shape;31;p9"/>
          <p:cNvSpPr/>
          <p:nvPr/>
        </p:nvSpPr>
        <p:spPr>
          <a:xfrm>
            <a:off x="0" y="1024128"/>
            <a:ext cx="11163300" cy="58338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 name="Google Shape;32;p9"/>
          <p:cNvSpPr txBox="1"/>
          <p:nvPr>
            <p:ph idx="1" type="body"/>
          </p:nvPr>
        </p:nvSpPr>
        <p:spPr>
          <a:xfrm>
            <a:off x="1485900" y="2514600"/>
            <a:ext cx="8279202" cy="1367286"/>
          </a:xfrm>
          <a:prstGeom prst="rect">
            <a:avLst/>
          </a:prstGeom>
          <a:noFill/>
          <a:ln>
            <a:noFill/>
          </a:ln>
        </p:spPr>
        <p:txBody>
          <a:bodyPr anchorCtr="0" anchor="b" bIns="0" lIns="0" spcFirstLastPara="1" rIns="91425" wrap="square" tIns="45700">
            <a:noAutofit/>
          </a:bodyPr>
          <a:lstStyle>
            <a:lvl1pPr indent="-228600" lvl="0" marL="457200" algn="l">
              <a:lnSpc>
                <a:spcPct val="90000"/>
              </a:lnSpc>
              <a:spcBef>
                <a:spcPts val="1000"/>
              </a:spcBef>
              <a:spcAft>
                <a:spcPts val="0"/>
              </a:spcAft>
              <a:buSzPts val="3600"/>
              <a:buNone/>
              <a:defRPr b="1" sz="4000">
                <a:solidFill>
                  <a:schemeClr val="lt1"/>
                </a:solidFill>
              </a:defRPr>
            </a:lvl1pPr>
            <a:lvl2pPr indent="-457200" lvl="1" marL="914400" algn="l">
              <a:lnSpc>
                <a:spcPct val="90000"/>
              </a:lnSpc>
              <a:spcBef>
                <a:spcPts val="500"/>
              </a:spcBef>
              <a:spcAft>
                <a:spcPts val="0"/>
              </a:spcAft>
              <a:buClr>
                <a:schemeClr val="dk1"/>
              </a:buClr>
              <a:buSzPts val="3600"/>
              <a:buChar char="•"/>
              <a:defRPr sz="3600"/>
            </a:lvl2pPr>
            <a:lvl3pPr indent="-457200" lvl="2" marL="1371600" algn="l">
              <a:lnSpc>
                <a:spcPct val="90000"/>
              </a:lnSpc>
              <a:spcBef>
                <a:spcPts val="500"/>
              </a:spcBef>
              <a:spcAft>
                <a:spcPts val="0"/>
              </a:spcAft>
              <a:buClr>
                <a:schemeClr val="dk1"/>
              </a:buClr>
              <a:buSzPts val="3600"/>
              <a:buChar char="•"/>
              <a:defRPr sz="3600"/>
            </a:lvl3pPr>
            <a:lvl4pPr indent="-457200" lvl="3" marL="1828800" algn="l">
              <a:lnSpc>
                <a:spcPct val="90000"/>
              </a:lnSpc>
              <a:spcBef>
                <a:spcPts val="500"/>
              </a:spcBef>
              <a:spcAft>
                <a:spcPts val="0"/>
              </a:spcAft>
              <a:buClr>
                <a:schemeClr val="dk1"/>
              </a:buClr>
              <a:buSzPts val="3600"/>
              <a:buChar char="•"/>
              <a:defRPr sz="3600"/>
            </a:lvl4pPr>
            <a:lvl5pPr indent="-457200" lvl="4" marL="2286000" algn="l">
              <a:lnSpc>
                <a:spcPct val="90000"/>
              </a:lnSpc>
              <a:spcBef>
                <a:spcPts val="500"/>
              </a:spcBef>
              <a:spcAft>
                <a:spcPts val="0"/>
              </a:spcAft>
              <a:buClr>
                <a:schemeClr val="dk1"/>
              </a:buClr>
              <a:buSzPts val="3600"/>
              <a:buChar char="•"/>
              <a:defRPr sz="3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9"/>
          <p:cNvSpPr txBox="1"/>
          <p:nvPr>
            <p:ph idx="2" type="body"/>
          </p:nvPr>
        </p:nvSpPr>
        <p:spPr>
          <a:xfrm>
            <a:off x="1485900" y="4226928"/>
            <a:ext cx="5264150" cy="354459"/>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1000"/>
              </a:spcBef>
              <a:spcAft>
                <a:spcPts val="0"/>
              </a:spcAft>
              <a:buSzPts val="2070"/>
              <a:buNone/>
              <a:defRPr sz="2300">
                <a:solidFill>
                  <a:srgbClr val="C7C7C7"/>
                </a:solidFill>
              </a:defRPr>
            </a:lvl1pPr>
            <a:lvl2pPr indent="-361950" lvl="1" marL="914400" algn="l">
              <a:lnSpc>
                <a:spcPct val="90000"/>
              </a:lnSpc>
              <a:spcBef>
                <a:spcPts val="500"/>
              </a:spcBef>
              <a:spcAft>
                <a:spcPts val="0"/>
              </a:spcAft>
              <a:buClr>
                <a:schemeClr val="dk1"/>
              </a:buClr>
              <a:buSzPts val="2100"/>
              <a:buChar char="•"/>
              <a:defRPr sz="2100"/>
            </a:lvl2pPr>
            <a:lvl3pPr indent="-361950" lvl="2" marL="1371600" algn="l">
              <a:lnSpc>
                <a:spcPct val="90000"/>
              </a:lnSpc>
              <a:spcBef>
                <a:spcPts val="500"/>
              </a:spcBef>
              <a:spcAft>
                <a:spcPts val="0"/>
              </a:spcAft>
              <a:buClr>
                <a:schemeClr val="dk1"/>
              </a:buClr>
              <a:buSzPts val="2100"/>
              <a:buChar char="•"/>
              <a:defRPr sz="2100"/>
            </a:lvl3pPr>
            <a:lvl4pPr indent="-361950" lvl="3" marL="1828800" algn="l">
              <a:lnSpc>
                <a:spcPct val="90000"/>
              </a:lnSpc>
              <a:spcBef>
                <a:spcPts val="500"/>
              </a:spcBef>
              <a:spcAft>
                <a:spcPts val="0"/>
              </a:spcAft>
              <a:buClr>
                <a:schemeClr val="dk1"/>
              </a:buClr>
              <a:buSzPts val="2100"/>
              <a:buChar char="•"/>
              <a:defRPr sz="2100"/>
            </a:lvl4pPr>
            <a:lvl5pPr indent="-361950" lvl="4" marL="2286000" algn="l">
              <a:lnSpc>
                <a:spcPct val="90000"/>
              </a:lnSpc>
              <a:spcBef>
                <a:spcPts val="500"/>
              </a:spcBef>
              <a:spcAft>
                <a:spcPts val="0"/>
              </a:spcAft>
              <a:buClr>
                <a:schemeClr val="dk1"/>
              </a:buClr>
              <a:buSzPts val="2100"/>
              <a:buChar char="•"/>
              <a:defRPr sz="2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9"/>
          <p:cNvSpPr/>
          <p:nvPr/>
        </p:nvSpPr>
        <p:spPr>
          <a:xfrm>
            <a:off x="11507059" y="0"/>
            <a:ext cx="570641" cy="10244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ogo&#10;&#10;Description automatically generated" id="35" name="Google Shape;35;p9"/>
          <p:cNvPicPr preferRelativeResize="0"/>
          <p:nvPr/>
        </p:nvPicPr>
        <p:blipFill rotWithShape="1">
          <a:blip r:embed="rId3">
            <a:alphaModFix/>
          </a:blip>
          <a:srcRect b="0" l="0" r="0" t="0"/>
          <a:stretch/>
        </p:blipFill>
        <p:spPr>
          <a:xfrm>
            <a:off x="11564318" y="222225"/>
            <a:ext cx="456122" cy="716763"/>
          </a:xfrm>
          <a:prstGeom prst="rect">
            <a:avLst/>
          </a:prstGeom>
          <a:noFill/>
          <a:ln>
            <a:noFill/>
          </a:ln>
        </p:spPr>
      </p:pic>
      <p:sp>
        <p:nvSpPr>
          <p:cNvPr id="36" name="Google Shape;36;p9"/>
          <p:cNvSpPr/>
          <p:nvPr/>
        </p:nvSpPr>
        <p:spPr>
          <a:xfrm>
            <a:off x="1485900" y="4007404"/>
            <a:ext cx="471523" cy="9400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 name="Google Shape;37;p9"/>
          <p:cNvSpPr/>
          <p:nvPr/>
        </p:nvSpPr>
        <p:spPr>
          <a:xfrm>
            <a:off x="8714232" y="1024128"/>
            <a:ext cx="2449068" cy="5833872"/>
          </a:xfrm>
          <a:custGeom>
            <a:rect b="b" l="l" r="r" t="t"/>
            <a:pathLst>
              <a:path extrusionOk="0" h="6193766" w="3290316">
                <a:moveTo>
                  <a:pt x="0" y="0"/>
                </a:moveTo>
                <a:lnTo>
                  <a:pt x="1490472" y="0"/>
                </a:lnTo>
                <a:lnTo>
                  <a:pt x="2980944" y="0"/>
                </a:lnTo>
                <a:lnTo>
                  <a:pt x="3290316" y="0"/>
                </a:lnTo>
                <a:lnTo>
                  <a:pt x="3290316" y="6185532"/>
                </a:lnTo>
                <a:lnTo>
                  <a:pt x="1492453" y="6185532"/>
                </a:lnTo>
                <a:lnTo>
                  <a:pt x="1490472" y="6193766"/>
                </a:lnTo>
                <a:close/>
              </a:path>
            </a:pathLst>
          </a:custGeom>
          <a:solidFill>
            <a:srgbClr val="575757">
              <a:alpha val="2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2 columns">
  <p:cSld name="Title and Content_2 columns">
    <p:spTree>
      <p:nvGrpSpPr>
        <p:cNvPr id="38" name="Shape 38"/>
        <p:cNvGrpSpPr/>
        <p:nvPr/>
      </p:nvGrpSpPr>
      <p:grpSpPr>
        <a:xfrm>
          <a:off x="0" y="0"/>
          <a:ext cx="0" cy="0"/>
          <a:chOff x="0" y="0"/>
          <a:chExt cx="0" cy="0"/>
        </a:xfrm>
      </p:grpSpPr>
      <p:sp>
        <p:nvSpPr>
          <p:cNvPr id="39" name="Google Shape;39;p8"/>
          <p:cNvSpPr txBox="1"/>
          <p:nvPr>
            <p:ph idx="11" type="ftr"/>
          </p:nvPr>
        </p:nvSpPr>
        <p:spPr>
          <a:xfrm>
            <a:off x="0" y="6505057"/>
            <a:ext cx="1060586" cy="344710"/>
          </a:xfrm>
          <a:prstGeom prst="rect">
            <a:avLst/>
          </a:prstGeom>
          <a:solidFill>
            <a:schemeClr val="accent1"/>
          </a:solidFill>
          <a:ln>
            <a:noFill/>
          </a:ln>
        </p:spPr>
        <p:txBody>
          <a:bodyPr anchorCtr="0" anchor="ctr" bIns="64000" lIns="91425" spcFirstLastPara="1" rIns="91425" wrap="square" tIns="6400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8"/>
          <p:cNvSpPr/>
          <p:nvPr/>
        </p:nvSpPr>
        <p:spPr>
          <a:xfrm>
            <a:off x="495300" y="1625704"/>
            <a:ext cx="471523" cy="9400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 name="Google Shape;41;p8"/>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lvl1pPr indent="-228600" lvl="0" marL="457200" algn="l">
              <a:lnSpc>
                <a:spcPct val="90000"/>
              </a:lnSpc>
              <a:spcBef>
                <a:spcPts val="1000"/>
              </a:spcBef>
              <a:spcAft>
                <a:spcPts val="0"/>
              </a:spcAft>
              <a:buSzPts val="3060"/>
              <a:buNone/>
              <a:defRPr b="1" sz="3400"/>
            </a:lvl1pPr>
            <a:lvl2pPr indent="-431800" lvl="1" marL="914400" algn="l">
              <a:lnSpc>
                <a:spcPct val="90000"/>
              </a:lnSpc>
              <a:spcBef>
                <a:spcPts val="500"/>
              </a:spcBef>
              <a:spcAft>
                <a:spcPts val="0"/>
              </a:spcAft>
              <a:buClr>
                <a:schemeClr val="dk1"/>
              </a:buClr>
              <a:buSzPts val="3200"/>
              <a:buChar char="•"/>
              <a:defRPr b="1" sz="3200"/>
            </a:lvl2pPr>
            <a:lvl3pPr indent="-431800" lvl="2" marL="1371600" algn="l">
              <a:lnSpc>
                <a:spcPct val="90000"/>
              </a:lnSpc>
              <a:spcBef>
                <a:spcPts val="500"/>
              </a:spcBef>
              <a:spcAft>
                <a:spcPts val="0"/>
              </a:spcAft>
              <a:buClr>
                <a:schemeClr val="dk1"/>
              </a:buClr>
              <a:buSzPts val="3200"/>
              <a:buChar char="•"/>
              <a:defRPr b="1" sz="3200"/>
            </a:lvl3pPr>
            <a:lvl4pPr indent="-431800" lvl="3" marL="1828800" algn="l">
              <a:lnSpc>
                <a:spcPct val="90000"/>
              </a:lnSpc>
              <a:spcBef>
                <a:spcPts val="500"/>
              </a:spcBef>
              <a:spcAft>
                <a:spcPts val="0"/>
              </a:spcAft>
              <a:buClr>
                <a:schemeClr val="dk1"/>
              </a:buClr>
              <a:buSzPts val="3200"/>
              <a:buChar char="•"/>
              <a:defRPr b="1" sz="3200"/>
            </a:lvl4pPr>
            <a:lvl5pPr indent="-431800" lvl="4" marL="2286000" algn="l">
              <a:lnSpc>
                <a:spcPct val="90000"/>
              </a:lnSpc>
              <a:spcBef>
                <a:spcPts val="500"/>
              </a:spcBef>
              <a:spcAft>
                <a:spcPts val="0"/>
              </a:spcAft>
              <a:buClr>
                <a:schemeClr val="dk1"/>
              </a:buClr>
              <a:buSzPts val="3200"/>
              <a:buChar char="•"/>
              <a:defRPr b="1" sz="3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8"/>
          <p:cNvSpPr txBox="1"/>
          <p:nvPr>
            <p:ph idx="2" type="body"/>
          </p:nvPr>
        </p:nvSpPr>
        <p:spPr>
          <a:xfrm>
            <a:off x="1485900" y="1840447"/>
            <a:ext cx="4482548" cy="4446053"/>
          </a:xfrm>
          <a:prstGeom prst="rect">
            <a:avLst/>
          </a:prstGeom>
          <a:noFill/>
          <a:ln>
            <a:noFill/>
          </a:ln>
        </p:spPr>
        <p:txBody>
          <a:bodyPr anchorCtr="0" anchor="t" bIns="45700" lIns="0" spcFirstLastPara="1" rIns="91425" wrap="square" tIns="45700">
            <a:normAutofit/>
          </a:bodyPr>
          <a:lstStyle>
            <a:lvl1pPr indent="-377190" lvl="0" marL="457200" algn="l">
              <a:lnSpc>
                <a:spcPct val="90000"/>
              </a:lnSpc>
              <a:spcBef>
                <a:spcPts val="1000"/>
              </a:spcBef>
              <a:spcAft>
                <a:spcPts val="0"/>
              </a:spcAft>
              <a:buSzPts val="2340"/>
              <a:buFont typeface="Arial"/>
              <a:buChar char="•"/>
              <a:defRPr sz="2600">
                <a:solidFill>
                  <a:schemeClr val="dk1"/>
                </a:solidFill>
              </a:defRPr>
            </a:lvl1pPr>
            <a:lvl2pPr indent="-361950" lvl="1" marL="914400" algn="l">
              <a:lnSpc>
                <a:spcPct val="90000"/>
              </a:lnSpc>
              <a:spcBef>
                <a:spcPts val="500"/>
              </a:spcBef>
              <a:spcAft>
                <a:spcPts val="0"/>
              </a:spcAft>
              <a:buClr>
                <a:schemeClr val="dk1"/>
              </a:buClr>
              <a:buSzPts val="2100"/>
              <a:buChar char="•"/>
              <a:defRPr sz="2100"/>
            </a:lvl2pPr>
            <a:lvl3pPr indent="-361950" lvl="2" marL="1371600" algn="l">
              <a:lnSpc>
                <a:spcPct val="90000"/>
              </a:lnSpc>
              <a:spcBef>
                <a:spcPts val="500"/>
              </a:spcBef>
              <a:spcAft>
                <a:spcPts val="0"/>
              </a:spcAft>
              <a:buClr>
                <a:schemeClr val="dk1"/>
              </a:buClr>
              <a:buSzPts val="2100"/>
              <a:buChar char="•"/>
              <a:defRPr sz="2100"/>
            </a:lvl3pPr>
            <a:lvl4pPr indent="-361950" lvl="3" marL="1828800" algn="l">
              <a:lnSpc>
                <a:spcPct val="90000"/>
              </a:lnSpc>
              <a:spcBef>
                <a:spcPts val="500"/>
              </a:spcBef>
              <a:spcAft>
                <a:spcPts val="0"/>
              </a:spcAft>
              <a:buClr>
                <a:schemeClr val="dk1"/>
              </a:buClr>
              <a:buSzPts val="2100"/>
              <a:buChar char="•"/>
              <a:defRPr sz="2100"/>
            </a:lvl4pPr>
            <a:lvl5pPr indent="-361950" lvl="4" marL="2286000" algn="l">
              <a:lnSpc>
                <a:spcPct val="90000"/>
              </a:lnSpc>
              <a:spcBef>
                <a:spcPts val="500"/>
              </a:spcBef>
              <a:spcAft>
                <a:spcPts val="0"/>
              </a:spcAft>
              <a:buClr>
                <a:schemeClr val="dk1"/>
              </a:buClr>
              <a:buSzPts val="2100"/>
              <a:buChar char="•"/>
              <a:defRPr sz="2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8"/>
          <p:cNvSpPr txBox="1"/>
          <p:nvPr>
            <p:ph idx="3" type="body"/>
          </p:nvPr>
        </p:nvSpPr>
        <p:spPr>
          <a:xfrm>
            <a:off x="0" y="6498902"/>
            <a:ext cx="6345327" cy="350865"/>
          </a:xfrm>
          <a:prstGeom prst="rect">
            <a:avLst/>
          </a:prstGeom>
          <a:solidFill>
            <a:schemeClr val="accent1"/>
          </a:solidFill>
          <a:ln>
            <a:noFill/>
          </a:ln>
        </p:spPr>
        <p:txBody>
          <a:bodyPr anchorCtr="0" anchor="ctr" bIns="91425" lIns="274300" spcFirstLastPara="1" rIns="91425" wrap="square" tIns="64000">
            <a:spAutoFit/>
          </a:bodyPr>
          <a:lstStyle>
            <a:lvl1pPr indent="-228600" lvl="0" marL="457200" algn="l">
              <a:lnSpc>
                <a:spcPct val="90000"/>
              </a:lnSpc>
              <a:spcBef>
                <a:spcPts val="1000"/>
              </a:spcBef>
              <a:spcAft>
                <a:spcPts val="0"/>
              </a:spcAft>
              <a:buSzPts val="1260"/>
              <a:buNone/>
              <a:defRPr sz="1400">
                <a:solidFill>
                  <a:schemeClr val="lt1"/>
                </a:solidFill>
              </a:defRPr>
            </a:lvl1pPr>
            <a:lvl2pPr indent="-317500" lvl="1" marL="914400" algn="l">
              <a:lnSpc>
                <a:spcPct val="90000"/>
              </a:lnSpc>
              <a:spcBef>
                <a:spcPts val="500"/>
              </a:spcBef>
              <a:spcAft>
                <a:spcPts val="0"/>
              </a:spcAft>
              <a:buClr>
                <a:schemeClr val="dk1"/>
              </a:buClr>
              <a:buSzPts val="1400"/>
              <a:buChar char="•"/>
              <a:defRPr sz="1400"/>
            </a:lvl2pPr>
            <a:lvl3pPr indent="-317500" lvl="2" marL="1371600" algn="l">
              <a:lnSpc>
                <a:spcPct val="90000"/>
              </a:lnSpc>
              <a:spcBef>
                <a:spcPts val="500"/>
              </a:spcBef>
              <a:spcAft>
                <a:spcPts val="0"/>
              </a:spcAft>
              <a:buClr>
                <a:schemeClr val="dk1"/>
              </a:buClr>
              <a:buSzPts val="1400"/>
              <a:buChar char="•"/>
              <a:defRPr sz="14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8"/>
          <p:cNvSpPr txBox="1"/>
          <p:nvPr>
            <p:ph idx="4" type="body"/>
          </p:nvPr>
        </p:nvSpPr>
        <p:spPr>
          <a:xfrm>
            <a:off x="6223554" y="1840447"/>
            <a:ext cx="4939746" cy="4446053"/>
          </a:xfrm>
          <a:prstGeom prst="rect">
            <a:avLst/>
          </a:prstGeom>
          <a:noFill/>
          <a:ln>
            <a:noFill/>
          </a:ln>
        </p:spPr>
        <p:txBody>
          <a:bodyPr anchorCtr="0" anchor="t" bIns="45700" lIns="0" spcFirstLastPara="1" rIns="91425" wrap="square" tIns="45700">
            <a:normAutofit/>
          </a:bodyPr>
          <a:lstStyle>
            <a:lvl1pPr indent="-377190" lvl="0" marL="457200" algn="l">
              <a:lnSpc>
                <a:spcPct val="90000"/>
              </a:lnSpc>
              <a:spcBef>
                <a:spcPts val="1000"/>
              </a:spcBef>
              <a:spcAft>
                <a:spcPts val="0"/>
              </a:spcAft>
              <a:buSzPts val="2340"/>
              <a:buFont typeface="Arial"/>
              <a:buChar char="•"/>
              <a:defRPr sz="2600">
                <a:solidFill>
                  <a:schemeClr val="dk1"/>
                </a:solidFill>
              </a:defRPr>
            </a:lvl1pPr>
            <a:lvl2pPr indent="-361950" lvl="1" marL="914400" algn="l">
              <a:lnSpc>
                <a:spcPct val="90000"/>
              </a:lnSpc>
              <a:spcBef>
                <a:spcPts val="500"/>
              </a:spcBef>
              <a:spcAft>
                <a:spcPts val="0"/>
              </a:spcAft>
              <a:buClr>
                <a:schemeClr val="dk1"/>
              </a:buClr>
              <a:buSzPts val="2100"/>
              <a:buChar char="•"/>
              <a:defRPr sz="2100"/>
            </a:lvl2pPr>
            <a:lvl3pPr indent="-361950" lvl="2" marL="1371600" algn="l">
              <a:lnSpc>
                <a:spcPct val="90000"/>
              </a:lnSpc>
              <a:spcBef>
                <a:spcPts val="500"/>
              </a:spcBef>
              <a:spcAft>
                <a:spcPts val="0"/>
              </a:spcAft>
              <a:buClr>
                <a:schemeClr val="dk1"/>
              </a:buClr>
              <a:buSzPts val="2100"/>
              <a:buChar char="•"/>
              <a:defRPr sz="2100"/>
            </a:lvl3pPr>
            <a:lvl4pPr indent="-361950" lvl="3" marL="1828800" algn="l">
              <a:lnSpc>
                <a:spcPct val="90000"/>
              </a:lnSpc>
              <a:spcBef>
                <a:spcPts val="500"/>
              </a:spcBef>
              <a:spcAft>
                <a:spcPts val="0"/>
              </a:spcAft>
              <a:buClr>
                <a:schemeClr val="dk1"/>
              </a:buClr>
              <a:buSzPts val="2100"/>
              <a:buChar char="•"/>
              <a:defRPr sz="2100"/>
            </a:lvl4pPr>
            <a:lvl5pPr indent="-361950" lvl="4" marL="2286000" algn="l">
              <a:lnSpc>
                <a:spcPct val="90000"/>
              </a:lnSpc>
              <a:spcBef>
                <a:spcPts val="500"/>
              </a:spcBef>
              <a:spcAft>
                <a:spcPts val="0"/>
              </a:spcAft>
              <a:buClr>
                <a:schemeClr val="dk1"/>
              </a:buClr>
              <a:buSzPts val="2100"/>
              <a:buChar char="•"/>
              <a:defRPr sz="2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black" showMasterSp="0">
  <p:cSld name="End-black">
    <p:spTree>
      <p:nvGrpSpPr>
        <p:cNvPr id="45" name="Shape 45"/>
        <p:cNvGrpSpPr/>
        <p:nvPr/>
      </p:nvGrpSpPr>
      <p:grpSpPr>
        <a:xfrm>
          <a:off x="0" y="0"/>
          <a:ext cx="0" cy="0"/>
          <a:chOff x="0" y="0"/>
          <a:chExt cx="0" cy="0"/>
        </a:xfrm>
      </p:grpSpPr>
      <p:sp>
        <p:nvSpPr>
          <p:cNvPr id="46" name="Google Shape;46;p15"/>
          <p:cNvSpPr/>
          <p:nvPr/>
        </p:nvSpPr>
        <p:spPr>
          <a:xfrm>
            <a:off x="0" y="-9939"/>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UW–Madison logo with white text on a black background" id="47" name="Google Shape;47;p15"/>
          <p:cNvPicPr preferRelativeResize="0"/>
          <p:nvPr/>
        </p:nvPicPr>
        <p:blipFill rotWithShape="1">
          <a:blip r:embed="rId2">
            <a:alphaModFix/>
          </a:blip>
          <a:srcRect b="0" l="0" r="0" t="0"/>
          <a:stretch/>
        </p:blipFill>
        <p:spPr>
          <a:xfrm>
            <a:off x="4557092" y="2911281"/>
            <a:ext cx="3077817" cy="103543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light">
  <p:cSld name="Title Slide_light">
    <p:spTree>
      <p:nvGrpSpPr>
        <p:cNvPr id="48" name="Shape 48"/>
        <p:cNvGrpSpPr/>
        <p:nvPr/>
      </p:nvGrpSpPr>
      <p:grpSpPr>
        <a:xfrm>
          <a:off x="0" y="0"/>
          <a:ext cx="0" cy="0"/>
          <a:chOff x="0" y="0"/>
          <a:chExt cx="0" cy="0"/>
        </a:xfrm>
      </p:grpSpPr>
      <p:sp>
        <p:nvSpPr>
          <p:cNvPr id="49" name="Google Shape;49;p10"/>
          <p:cNvSpPr/>
          <p:nvPr/>
        </p:nvSpPr>
        <p:spPr>
          <a:xfrm>
            <a:off x="851888" y="3218871"/>
            <a:ext cx="471523" cy="9400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 name="Google Shape;50;p10"/>
          <p:cNvSpPr txBox="1"/>
          <p:nvPr>
            <p:ph idx="1" type="body"/>
          </p:nvPr>
        </p:nvSpPr>
        <p:spPr>
          <a:xfrm>
            <a:off x="852523" y="905691"/>
            <a:ext cx="8334246" cy="2106570"/>
          </a:xfrm>
          <a:prstGeom prst="rect">
            <a:avLst/>
          </a:prstGeom>
          <a:noFill/>
          <a:ln>
            <a:noFill/>
          </a:ln>
        </p:spPr>
        <p:txBody>
          <a:bodyPr anchorCtr="0" anchor="b" bIns="0" lIns="0" spcFirstLastPara="1" rIns="91425" wrap="square" tIns="45700">
            <a:normAutofit/>
          </a:bodyPr>
          <a:lstStyle>
            <a:lvl1pPr indent="-228600" lvl="0" marL="457200" algn="l">
              <a:lnSpc>
                <a:spcPct val="90000"/>
              </a:lnSpc>
              <a:spcBef>
                <a:spcPts val="1000"/>
              </a:spcBef>
              <a:spcAft>
                <a:spcPts val="0"/>
              </a:spcAft>
              <a:buSzPts val="3600"/>
              <a:buNone/>
              <a:defRPr b="1" sz="4000">
                <a:solidFill>
                  <a:srgbClr val="353535"/>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0"/>
          <p:cNvSpPr/>
          <p:nvPr/>
        </p:nvSpPr>
        <p:spPr>
          <a:xfrm>
            <a:off x="0" y="5733906"/>
            <a:ext cx="12192000" cy="112409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 name="Google Shape;52;p10"/>
          <p:cNvSpPr txBox="1"/>
          <p:nvPr>
            <p:ph idx="2" type="body"/>
          </p:nvPr>
        </p:nvSpPr>
        <p:spPr>
          <a:xfrm>
            <a:off x="851889" y="3519488"/>
            <a:ext cx="8334246" cy="701877"/>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1000"/>
              </a:spcBef>
              <a:spcAft>
                <a:spcPts val="0"/>
              </a:spcAft>
              <a:buSzPts val="2070"/>
              <a:buNone/>
              <a:defRPr sz="2300">
                <a:solidFill>
                  <a:srgbClr val="575757"/>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0"/>
          <p:cNvSpPr txBox="1"/>
          <p:nvPr>
            <p:ph idx="3" type="body"/>
          </p:nvPr>
        </p:nvSpPr>
        <p:spPr>
          <a:xfrm>
            <a:off x="851889" y="5953913"/>
            <a:ext cx="10311412" cy="523088"/>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1000"/>
              </a:spcBef>
              <a:spcAft>
                <a:spcPts val="0"/>
              </a:spcAft>
              <a:buSzPts val="1620"/>
              <a:buNone/>
              <a:defRPr b="1" sz="18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red">
  <p:cSld name="Section Header_red">
    <p:spTree>
      <p:nvGrpSpPr>
        <p:cNvPr id="54" name="Shape 54"/>
        <p:cNvGrpSpPr/>
        <p:nvPr/>
      </p:nvGrpSpPr>
      <p:grpSpPr>
        <a:xfrm>
          <a:off x="0" y="0"/>
          <a:ext cx="0" cy="0"/>
          <a:chOff x="0" y="0"/>
          <a:chExt cx="0" cy="0"/>
        </a:xfrm>
      </p:grpSpPr>
      <p:pic>
        <p:nvPicPr>
          <p:cNvPr id="55" name="Google Shape;55;p11"/>
          <p:cNvPicPr preferRelativeResize="0"/>
          <p:nvPr/>
        </p:nvPicPr>
        <p:blipFill rotWithShape="1">
          <a:blip r:embed="rId2">
            <a:alphaModFix/>
          </a:blip>
          <a:srcRect b="0" l="0" r="0" t="0"/>
          <a:stretch/>
        </p:blipFill>
        <p:spPr>
          <a:xfrm>
            <a:off x="0" y="-8234"/>
            <a:ext cx="12192000" cy="6858000"/>
          </a:xfrm>
          <a:prstGeom prst="rect">
            <a:avLst/>
          </a:prstGeom>
          <a:noFill/>
          <a:ln>
            <a:noFill/>
          </a:ln>
        </p:spPr>
      </p:pic>
      <p:sp>
        <p:nvSpPr>
          <p:cNvPr id="56" name="Google Shape;56;p11"/>
          <p:cNvSpPr/>
          <p:nvPr/>
        </p:nvSpPr>
        <p:spPr>
          <a:xfrm>
            <a:off x="0" y="1024128"/>
            <a:ext cx="11163300" cy="582563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 name="Google Shape;57;p11"/>
          <p:cNvSpPr txBox="1"/>
          <p:nvPr>
            <p:ph idx="1" type="body"/>
          </p:nvPr>
        </p:nvSpPr>
        <p:spPr>
          <a:xfrm>
            <a:off x="1485900" y="2514600"/>
            <a:ext cx="8279202" cy="1367286"/>
          </a:xfrm>
          <a:prstGeom prst="rect">
            <a:avLst/>
          </a:prstGeom>
          <a:noFill/>
          <a:ln>
            <a:noFill/>
          </a:ln>
        </p:spPr>
        <p:txBody>
          <a:bodyPr anchorCtr="0" anchor="b" bIns="0" lIns="0" spcFirstLastPara="1" rIns="91425" wrap="square" tIns="45700">
            <a:noAutofit/>
          </a:bodyPr>
          <a:lstStyle>
            <a:lvl1pPr indent="-228600" lvl="0" marL="457200" algn="l">
              <a:lnSpc>
                <a:spcPct val="90000"/>
              </a:lnSpc>
              <a:spcBef>
                <a:spcPts val="1000"/>
              </a:spcBef>
              <a:spcAft>
                <a:spcPts val="0"/>
              </a:spcAft>
              <a:buSzPts val="3600"/>
              <a:buNone/>
              <a:defRPr b="1" sz="4000">
                <a:solidFill>
                  <a:schemeClr val="lt1"/>
                </a:solidFill>
              </a:defRPr>
            </a:lvl1pPr>
            <a:lvl2pPr indent="-457200" lvl="1" marL="914400" algn="l">
              <a:lnSpc>
                <a:spcPct val="90000"/>
              </a:lnSpc>
              <a:spcBef>
                <a:spcPts val="500"/>
              </a:spcBef>
              <a:spcAft>
                <a:spcPts val="0"/>
              </a:spcAft>
              <a:buClr>
                <a:schemeClr val="dk1"/>
              </a:buClr>
              <a:buSzPts val="3600"/>
              <a:buChar char="•"/>
              <a:defRPr sz="3600"/>
            </a:lvl2pPr>
            <a:lvl3pPr indent="-457200" lvl="2" marL="1371600" algn="l">
              <a:lnSpc>
                <a:spcPct val="90000"/>
              </a:lnSpc>
              <a:spcBef>
                <a:spcPts val="500"/>
              </a:spcBef>
              <a:spcAft>
                <a:spcPts val="0"/>
              </a:spcAft>
              <a:buClr>
                <a:schemeClr val="dk1"/>
              </a:buClr>
              <a:buSzPts val="3600"/>
              <a:buChar char="•"/>
              <a:defRPr sz="3600"/>
            </a:lvl3pPr>
            <a:lvl4pPr indent="-457200" lvl="3" marL="1828800" algn="l">
              <a:lnSpc>
                <a:spcPct val="90000"/>
              </a:lnSpc>
              <a:spcBef>
                <a:spcPts val="500"/>
              </a:spcBef>
              <a:spcAft>
                <a:spcPts val="0"/>
              </a:spcAft>
              <a:buClr>
                <a:schemeClr val="dk1"/>
              </a:buClr>
              <a:buSzPts val="3600"/>
              <a:buChar char="•"/>
              <a:defRPr sz="3600"/>
            </a:lvl4pPr>
            <a:lvl5pPr indent="-457200" lvl="4" marL="2286000" algn="l">
              <a:lnSpc>
                <a:spcPct val="90000"/>
              </a:lnSpc>
              <a:spcBef>
                <a:spcPts val="500"/>
              </a:spcBef>
              <a:spcAft>
                <a:spcPts val="0"/>
              </a:spcAft>
              <a:buClr>
                <a:schemeClr val="dk1"/>
              </a:buClr>
              <a:buSzPts val="3600"/>
              <a:buChar char="•"/>
              <a:defRPr sz="3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11"/>
          <p:cNvSpPr txBox="1"/>
          <p:nvPr>
            <p:ph idx="2" type="body"/>
          </p:nvPr>
        </p:nvSpPr>
        <p:spPr>
          <a:xfrm>
            <a:off x="1485900" y="4226928"/>
            <a:ext cx="5264150" cy="354459"/>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1000"/>
              </a:spcBef>
              <a:spcAft>
                <a:spcPts val="0"/>
              </a:spcAft>
              <a:buSzPts val="2070"/>
              <a:buNone/>
              <a:defRPr sz="2300">
                <a:solidFill>
                  <a:srgbClr val="E8E8E8"/>
                </a:solidFill>
              </a:defRPr>
            </a:lvl1pPr>
            <a:lvl2pPr indent="-361950" lvl="1" marL="914400" algn="l">
              <a:lnSpc>
                <a:spcPct val="90000"/>
              </a:lnSpc>
              <a:spcBef>
                <a:spcPts val="500"/>
              </a:spcBef>
              <a:spcAft>
                <a:spcPts val="0"/>
              </a:spcAft>
              <a:buClr>
                <a:schemeClr val="dk1"/>
              </a:buClr>
              <a:buSzPts val="2100"/>
              <a:buChar char="•"/>
              <a:defRPr sz="2100"/>
            </a:lvl2pPr>
            <a:lvl3pPr indent="-361950" lvl="2" marL="1371600" algn="l">
              <a:lnSpc>
                <a:spcPct val="90000"/>
              </a:lnSpc>
              <a:spcBef>
                <a:spcPts val="500"/>
              </a:spcBef>
              <a:spcAft>
                <a:spcPts val="0"/>
              </a:spcAft>
              <a:buClr>
                <a:schemeClr val="dk1"/>
              </a:buClr>
              <a:buSzPts val="2100"/>
              <a:buChar char="•"/>
              <a:defRPr sz="2100"/>
            </a:lvl3pPr>
            <a:lvl4pPr indent="-361950" lvl="3" marL="1828800" algn="l">
              <a:lnSpc>
                <a:spcPct val="90000"/>
              </a:lnSpc>
              <a:spcBef>
                <a:spcPts val="500"/>
              </a:spcBef>
              <a:spcAft>
                <a:spcPts val="0"/>
              </a:spcAft>
              <a:buClr>
                <a:schemeClr val="dk1"/>
              </a:buClr>
              <a:buSzPts val="2100"/>
              <a:buChar char="•"/>
              <a:defRPr sz="2100"/>
            </a:lvl4pPr>
            <a:lvl5pPr indent="-361950" lvl="4" marL="2286000" algn="l">
              <a:lnSpc>
                <a:spcPct val="90000"/>
              </a:lnSpc>
              <a:spcBef>
                <a:spcPts val="500"/>
              </a:spcBef>
              <a:spcAft>
                <a:spcPts val="0"/>
              </a:spcAft>
              <a:buClr>
                <a:schemeClr val="dk1"/>
              </a:buClr>
              <a:buSzPts val="2100"/>
              <a:buChar char="•"/>
              <a:defRPr sz="2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11"/>
          <p:cNvSpPr/>
          <p:nvPr/>
        </p:nvSpPr>
        <p:spPr>
          <a:xfrm>
            <a:off x="8714232" y="1024128"/>
            <a:ext cx="2449068" cy="5833872"/>
          </a:xfrm>
          <a:custGeom>
            <a:rect b="b" l="l" r="r" t="t"/>
            <a:pathLst>
              <a:path extrusionOk="0" h="6193766" w="3290316">
                <a:moveTo>
                  <a:pt x="0" y="0"/>
                </a:moveTo>
                <a:lnTo>
                  <a:pt x="1490472" y="0"/>
                </a:lnTo>
                <a:lnTo>
                  <a:pt x="2980944" y="0"/>
                </a:lnTo>
                <a:lnTo>
                  <a:pt x="3290316" y="0"/>
                </a:lnTo>
                <a:lnTo>
                  <a:pt x="3290316" y="6185532"/>
                </a:lnTo>
                <a:lnTo>
                  <a:pt x="1492453" y="6185532"/>
                </a:lnTo>
                <a:lnTo>
                  <a:pt x="1490472" y="6193766"/>
                </a:lnTo>
                <a:close/>
              </a:path>
            </a:pathLst>
          </a:custGeom>
          <a:solidFill>
            <a:srgbClr val="930309">
              <a:alpha val="2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 name="Google Shape;60;p11"/>
          <p:cNvSpPr/>
          <p:nvPr/>
        </p:nvSpPr>
        <p:spPr>
          <a:xfrm>
            <a:off x="11507059" y="0"/>
            <a:ext cx="570641" cy="10244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ogo&#10;&#10;Description automatically generated" id="61" name="Google Shape;61;p11"/>
          <p:cNvPicPr preferRelativeResize="0"/>
          <p:nvPr/>
        </p:nvPicPr>
        <p:blipFill rotWithShape="1">
          <a:blip r:embed="rId3">
            <a:alphaModFix/>
          </a:blip>
          <a:srcRect b="0" l="0" r="0" t="0"/>
          <a:stretch/>
        </p:blipFill>
        <p:spPr>
          <a:xfrm>
            <a:off x="11564318" y="222225"/>
            <a:ext cx="456122" cy="716763"/>
          </a:xfrm>
          <a:prstGeom prst="rect">
            <a:avLst/>
          </a:prstGeom>
          <a:noFill/>
          <a:ln>
            <a:noFill/>
          </a:ln>
        </p:spPr>
      </p:pic>
      <p:sp>
        <p:nvSpPr>
          <p:cNvPr id="62" name="Google Shape;62;p11"/>
          <p:cNvSpPr/>
          <p:nvPr/>
        </p:nvSpPr>
        <p:spPr>
          <a:xfrm>
            <a:off x="1485900" y="4007404"/>
            <a:ext cx="471523" cy="9400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12"/>
          <p:cNvSpPr txBox="1"/>
          <p:nvPr>
            <p:ph type="title"/>
          </p:nvPr>
        </p:nvSpPr>
        <p:spPr>
          <a:xfrm>
            <a:off x="495300" y="457200"/>
            <a:ext cx="10668000" cy="1066800"/>
          </a:xfrm>
          <a:prstGeom prst="rect">
            <a:avLst/>
          </a:prstGeom>
          <a:noFill/>
          <a:ln>
            <a:noFill/>
          </a:ln>
        </p:spPr>
        <p:txBody>
          <a:bodyPr anchorCtr="0" anchor="b" bIns="0" lIns="0" spcFirstLastPara="1" rIns="0"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2"/>
          <p:cNvSpPr txBox="1"/>
          <p:nvPr>
            <p:ph idx="11" type="ftr"/>
          </p:nvPr>
        </p:nvSpPr>
        <p:spPr>
          <a:xfrm>
            <a:off x="0" y="6505057"/>
            <a:ext cx="1060586" cy="344710"/>
          </a:xfrm>
          <a:prstGeom prst="rect">
            <a:avLst/>
          </a:prstGeom>
          <a:solidFill>
            <a:schemeClr val="accent1"/>
          </a:solidFill>
          <a:ln>
            <a:noFill/>
          </a:ln>
        </p:spPr>
        <p:txBody>
          <a:bodyPr anchorCtr="0" anchor="ctr" bIns="64000" lIns="91425" spcFirstLastPara="1" rIns="91425" wrap="square" tIns="6400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3"/>
          <p:cNvSpPr txBox="1"/>
          <p:nvPr>
            <p:ph idx="11" type="ftr"/>
          </p:nvPr>
        </p:nvSpPr>
        <p:spPr>
          <a:xfrm>
            <a:off x="0" y="6505057"/>
            <a:ext cx="1060586" cy="344710"/>
          </a:xfrm>
          <a:prstGeom prst="rect">
            <a:avLst/>
          </a:prstGeom>
          <a:solidFill>
            <a:schemeClr val="accent1"/>
          </a:solidFill>
          <a:ln>
            <a:noFill/>
          </a:ln>
        </p:spPr>
        <p:txBody>
          <a:bodyPr anchorCtr="0" anchor="ctr" bIns="64000" lIns="91425" spcFirstLastPara="1" rIns="91425" wrap="square" tIns="6400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
          <p:cNvSpPr txBox="1"/>
          <p:nvPr>
            <p:ph type="title"/>
          </p:nvPr>
        </p:nvSpPr>
        <p:spPr>
          <a:xfrm>
            <a:off x="495300" y="457200"/>
            <a:ext cx="10668000" cy="1066800"/>
          </a:xfrm>
          <a:prstGeom prst="rect">
            <a:avLst/>
          </a:prstGeom>
          <a:noFill/>
          <a:ln>
            <a:noFill/>
          </a:ln>
        </p:spPr>
        <p:txBody>
          <a:bodyPr anchorCtr="0" anchor="b" bIns="0" lIns="0" spcFirstLastPara="1" rIns="0" wrap="square" tIns="45700">
            <a:norm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
          <p:cNvSpPr txBox="1"/>
          <p:nvPr>
            <p:ph idx="1" type="body"/>
          </p:nvPr>
        </p:nvSpPr>
        <p:spPr>
          <a:xfrm>
            <a:off x="1485900" y="1828799"/>
            <a:ext cx="9677400" cy="4457701"/>
          </a:xfrm>
          <a:prstGeom prst="rect">
            <a:avLst/>
          </a:prstGeom>
          <a:noFill/>
          <a:ln>
            <a:noFill/>
          </a:ln>
        </p:spPr>
        <p:txBody>
          <a:bodyPr anchorCtr="0" anchor="t" bIns="45700" lIns="0" spcFirstLastPara="1" rIns="91425" wrap="square" tIns="45700">
            <a:normAutofit/>
          </a:bodyPr>
          <a:lstStyle>
            <a:lvl1pPr indent="-377190" lvl="0" marL="457200" marR="0" rtl="0" algn="l">
              <a:lnSpc>
                <a:spcPct val="90000"/>
              </a:lnSpc>
              <a:spcBef>
                <a:spcPts val="1000"/>
              </a:spcBef>
              <a:spcAft>
                <a:spcPts val="0"/>
              </a:spcAft>
              <a:buClr>
                <a:schemeClr val="accent1"/>
              </a:buClr>
              <a:buSzPts val="2340"/>
              <a:buFont typeface="Arial"/>
              <a:buChar char="•"/>
              <a:defRPr b="0" i="0" sz="2600" u="none" cap="none" strike="noStrike">
                <a:solidFill>
                  <a:schemeClr val="dk1"/>
                </a:solidFill>
                <a:latin typeface="Arial"/>
                <a:ea typeface="Arial"/>
                <a:cs typeface="Arial"/>
                <a:sym typeface="Arial"/>
              </a:defRPr>
            </a:lvl1pPr>
            <a:lvl2pPr indent="-361950" lvl="1" marL="914400" marR="0" rtl="0" algn="l">
              <a:lnSpc>
                <a:spcPct val="90000"/>
              </a:lnSpc>
              <a:spcBef>
                <a:spcPts val="5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5"/>
          <p:cNvSpPr txBox="1"/>
          <p:nvPr>
            <p:ph idx="11" type="ftr"/>
          </p:nvPr>
        </p:nvSpPr>
        <p:spPr>
          <a:xfrm>
            <a:off x="0" y="6505057"/>
            <a:ext cx="1060586" cy="344710"/>
          </a:xfrm>
          <a:prstGeom prst="rect">
            <a:avLst/>
          </a:prstGeom>
          <a:solidFill>
            <a:schemeClr val="accent1"/>
          </a:solidFill>
          <a:ln>
            <a:noFill/>
          </a:ln>
        </p:spPr>
        <p:txBody>
          <a:bodyPr anchorCtr="0" anchor="ctr" bIns="64000" lIns="91425" spcFirstLastPara="1" rIns="91425" wrap="square" tIns="6400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5"/>
          <p:cNvSpPr/>
          <p:nvPr/>
        </p:nvSpPr>
        <p:spPr>
          <a:xfrm>
            <a:off x="11507059" y="0"/>
            <a:ext cx="570641" cy="10244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UW–Madison red crest logo&#10;" id="14" name="Google Shape;14;p5"/>
          <p:cNvPicPr preferRelativeResize="0"/>
          <p:nvPr/>
        </p:nvPicPr>
        <p:blipFill rotWithShape="1">
          <a:blip r:embed="rId1">
            <a:alphaModFix/>
          </a:blip>
          <a:srcRect b="0" l="0" r="0" t="0"/>
          <a:stretch/>
        </p:blipFill>
        <p:spPr>
          <a:xfrm>
            <a:off x="11564318" y="222225"/>
            <a:ext cx="456122" cy="7167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2.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omments" Target="../comments/commen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www.youtube.com/watch?v=7T7qIo2IxYQ" TargetMode="External"/><Relationship Id="rId4"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
          <p:cNvSpPr txBox="1"/>
          <p:nvPr>
            <p:ph idx="1" type="body"/>
          </p:nvPr>
        </p:nvSpPr>
        <p:spPr>
          <a:xfrm>
            <a:off x="852525" y="905700"/>
            <a:ext cx="8955000" cy="21066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600"/>
              <a:buNone/>
            </a:pPr>
            <a:r>
              <a:rPr lang="en-US"/>
              <a:t>FPGA Implementation of CNN Handwritten Character Recognition</a:t>
            </a:r>
            <a:endParaRPr/>
          </a:p>
        </p:txBody>
      </p:sp>
      <p:sp>
        <p:nvSpPr>
          <p:cNvPr id="77" name="Google Shape;77;p1"/>
          <p:cNvSpPr txBox="1"/>
          <p:nvPr>
            <p:ph idx="2" type="body"/>
          </p:nvPr>
        </p:nvSpPr>
        <p:spPr>
          <a:xfrm>
            <a:off x="851902" y="3519500"/>
            <a:ext cx="9512400" cy="7020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i="1" lang="en-US"/>
              <a:t>TEAM POOR HANDWRITING</a:t>
            </a:r>
            <a:endParaRPr i="1"/>
          </a:p>
          <a:p>
            <a:pPr indent="0" lvl="0" marL="0" rtl="0" algn="l">
              <a:lnSpc>
                <a:spcPct val="90000"/>
              </a:lnSpc>
              <a:spcBef>
                <a:spcPts val="0"/>
              </a:spcBef>
              <a:spcAft>
                <a:spcPts val="0"/>
              </a:spcAft>
              <a:buSzPts val="2070"/>
              <a:buNone/>
            </a:pPr>
            <a:r>
              <a:rPr lang="en-US"/>
              <a:t>Qikun LIU, Shichen (Justin) QIAO, Haining QIU, Lingkai (Harry) ZHAO</a:t>
            </a:r>
            <a:endParaRPr/>
          </a:p>
        </p:txBody>
      </p:sp>
      <p:sp>
        <p:nvSpPr>
          <p:cNvPr id="78" name="Google Shape;78;p1"/>
          <p:cNvSpPr txBox="1"/>
          <p:nvPr>
            <p:ph idx="3" type="body"/>
          </p:nvPr>
        </p:nvSpPr>
        <p:spPr>
          <a:xfrm>
            <a:off x="851889" y="5953913"/>
            <a:ext cx="10311412" cy="523088"/>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SzPts val="1620"/>
              <a:buNone/>
            </a:pPr>
            <a:r>
              <a:rPr lang="en-US"/>
              <a:t>ECE 554 SP 2023 Final Presentation</a:t>
            </a:r>
            <a:endParaRPr/>
          </a:p>
          <a:p>
            <a:pPr indent="0" lvl="0" marL="0" rtl="0" algn="l">
              <a:lnSpc>
                <a:spcPct val="90000"/>
              </a:lnSpc>
              <a:spcBef>
                <a:spcPts val="0"/>
              </a:spcBef>
              <a:spcAft>
                <a:spcPts val="0"/>
              </a:spcAft>
              <a:buSzPts val="162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22144e453ac_1_25"/>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Floating Point Multiplication</a:t>
            </a:r>
            <a:endParaRPr/>
          </a:p>
        </p:txBody>
      </p:sp>
      <p:sp>
        <p:nvSpPr>
          <p:cNvPr id="152" name="Google Shape;152;g22144e453ac_1_25"/>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sp>
        <p:nvSpPr>
          <p:cNvPr id="153" name="Google Shape;153;g22144e453ac_1_25"/>
          <p:cNvSpPr txBox="1"/>
          <p:nvPr/>
        </p:nvSpPr>
        <p:spPr>
          <a:xfrm>
            <a:off x="717900" y="1929200"/>
            <a:ext cx="10756200" cy="226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n-US" sz="2000">
                <a:latin typeface="Calibri"/>
                <a:ea typeface="Calibri"/>
                <a:cs typeface="Calibri"/>
                <a:sym typeface="Calibri"/>
              </a:rPr>
              <a:t>1. </a:t>
            </a:r>
            <a:r>
              <a:rPr lang="en-US" sz="2000">
                <a:latin typeface="Calibri"/>
                <a:ea typeface="Calibri"/>
                <a:cs typeface="Calibri"/>
                <a:sym typeface="Calibri"/>
              </a:rPr>
              <a:t>Breaking the inputs into {S1, E1, M1} and {S2, E2, M2}.</a:t>
            </a:r>
            <a:br>
              <a:rPr lang="en-US" sz="2000">
                <a:latin typeface="Calibri"/>
                <a:ea typeface="Calibri"/>
                <a:cs typeface="Calibri"/>
                <a:sym typeface="Calibri"/>
              </a:rPr>
            </a:br>
            <a:r>
              <a:rPr lang="en-US" sz="2000">
                <a:latin typeface="Calibri"/>
                <a:ea typeface="Calibri"/>
                <a:cs typeface="Calibri"/>
                <a:sym typeface="Calibri"/>
              </a:rPr>
              <a:t>2. The </a:t>
            </a:r>
            <a:r>
              <a:rPr b="1" lang="en-US" sz="2000">
                <a:solidFill>
                  <a:srgbClr val="FF0000"/>
                </a:solidFill>
                <a:latin typeface="Calibri"/>
                <a:ea typeface="Calibri"/>
                <a:cs typeface="Calibri"/>
                <a:sym typeface="Calibri"/>
              </a:rPr>
              <a:t>signs</a:t>
            </a:r>
            <a:r>
              <a:rPr lang="en-US" sz="2000">
                <a:latin typeface="Calibri"/>
                <a:ea typeface="Calibri"/>
                <a:cs typeface="Calibri"/>
                <a:sym typeface="Calibri"/>
              </a:rPr>
              <a:t> are XORed to determine the sign of the product.</a:t>
            </a:r>
            <a:br>
              <a:rPr lang="en-US" sz="2000">
                <a:latin typeface="Calibri"/>
                <a:ea typeface="Calibri"/>
                <a:cs typeface="Calibri"/>
                <a:sym typeface="Calibri"/>
              </a:rPr>
            </a:br>
            <a:r>
              <a:rPr lang="en-US" sz="2000">
                <a:latin typeface="Calibri"/>
                <a:ea typeface="Calibri"/>
                <a:cs typeface="Calibri"/>
                <a:sym typeface="Calibri"/>
              </a:rPr>
              <a:t>3. The </a:t>
            </a:r>
            <a:r>
              <a:rPr b="1" lang="en-US" sz="2000">
                <a:solidFill>
                  <a:srgbClr val="FF0000"/>
                </a:solidFill>
                <a:latin typeface="Calibri"/>
                <a:ea typeface="Calibri"/>
                <a:cs typeface="Calibri"/>
                <a:sym typeface="Calibri"/>
              </a:rPr>
              <a:t>exponents</a:t>
            </a:r>
            <a:r>
              <a:rPr lang="en-US" sz="2000">
                <a:latin typeface="Calibri"/>
                <a:ea typeface="Calibri"/>
                <a:cs typeface="Calibri"/>
                <a:sym typeface="Calibri"/>
              </a:rPr>
              <a:t> are added together with the 127 offsets accounted for.</a:t>
            </a:r>
            <a:br>
              <a:rPr lang="en-US" sz="2000">
                <a:latin typeface="Calibri"/>
                <a:ea typeface="Calibri"/>
                <a:cs typeface="Calibri"/>
                <a:sym typeface="Calibri"/>
              </a:rPr>
            </a:br>
            <a:r>
              <a:rPr lang="en-US" sz="2000">
                <a:latin typeface="Calibri"/>
                <a:ea typeface="Calibri"/>
                <a:cs typeface="Calibri"/>
                <a:sym typeface="Calibri"/>
              </a:rPr>
              <a:t>4. The </a:t>
            </a:r>
            <a:r>
              <a:rPr b="1" lang="en-US" sz="2000">
                <a:solidFill>
                  <a:srgbClr val="FF0000"/>
                </a:solidFill>
                <a:latin typeface="Calibri"/>
                <a:ea typeface="Calibri"/>
                <a:cs typeface="Calibri"/>
                <a:sym typeface="Calibri"/>
              </a:rPr>
              <a:t>mantissa</a:t>
            </a:r>
            <a:r>
              <a:rPr lang="en-US" sz="2000">
                <a:latin typeface="Calibri"/>
                <a:ea typeface="Calibri"/>
                <a:cs typeface="Calibri"/>
                <a:sym typeface="Calibri"/>
              </a:rPr>
              <a:t> are then appended with an implicit 1 (or 0 when denormalized) and multiplied.</a:t>
            </a:r>
            <a:br>
              <a:rPr lang="en-US" sz="2000">
                <a:latin typeface="Calibri"/>
                <a:ea typeface="Calibri"/>
                <a:cs typeface="Calibri"/>
                <a:sym typeface="Calibri"/>
              </a:rPr>
            </a:br>
            <a:r>
              <a:rPr lang="en-US" sz="2000">
                <a:latin typeface="Calibri"/>
                <a:ea typeface="Calibri"/>
                <a:cs typeface="Calibri"/>
                <a:sym typeface="Calibri"/>
              </a:rPr>
              <a:t>5. Special values like </a:t>
            </a:r>
            <a:r>
              <a:rPr b="1" lang="en-US" sz="2000">
                <a:solidFill>
                  <a:srgbClr val="FF0000"/>
                </a:solidFill>
                <a:latin typeface="Calibri"/>
                <a:ea typeface="Calibri"/>
                <a:cs typeface="Calibri"/>
                <a:sym typeface="Calibri"/>
              </a:rPr>
              <a:t>-INF, -0, +0, and +INF</a:t>
            </a:r>
            <a:r>
              <a:rPr lang="en-US" sz="2000">
                <a:latin typeface="Calibri"/>
                <a:ea typeface="Calibri"/>
                <a:cs typeface="Calibri"/>
                <a:sym typeface="Calibri"/>
              </a:rPr>
              <a:t> require special combinational logic to adjust the outputs.</a:t>
            </a:r>
            <a:br>
              <a:rPr lang="en-US" sz="2000">
                <a:latin typeface="Calibri"/>
                <a:ea typeface="Calibri"/>
                <a:cs typeface="Calibri"/>
                <a:sym typeface="Calibri"/>
              </a:rPr>
            </a:br>
            <a:r>
              <a:rPr lang="en-US" sz="2000">
                <a:latin typeface="Calibri"/>
                <a:ea typeface="Calibri"/>
                <a:cs typeface="Calibri"/>
                <a:sym typeface="Calibri"/>
              </a:rPr>
              <a:t>6. The resulting values are then concatenated and </a:t>
            </a:r>
            <a:r>
              <a:rPr b="1" lang="en-US" sz="2000">
                <a:solidFill>
                  <a:srgbClr val="FF0000"/>
                </a:solidFill>
                <a:latin typeface="Calibri"/>
                <a:ea typeface="Calibri"/>
                <a:cs typeface="Calibri"/>
                <a:sym typeface="Calibri"/>
              </a:rPr>
              <a:t>normalized</a:t>
            </a:r>
            <a:r>
              <a:rPr lang="en-US" sz="2000">
                <a:latin typeface="Calibri"/>
                <a:ea typeface="Calibri"/>
                <a:cs typeface="Calibri"/>
                <a:sym typeface="Calibri"/>
              </a:rPr>
              <a:t> when possible.</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22144e453ac_1_11"/>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Floating Point Addition</a:t>
            </a:r>
            <a:endParaRPr/>
          </a:p>
        </p:txBody>
      </p:sp>
      <p:sp>
        <p:nvSpPr>
          <p:cNvPr id="160" name="Google Shape;160;g22144e453ac_1_11"/>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sp>
        <p:nvSpPr>
          <p:cNvPr id="161" name="Google Shape;161;g22144e453ac_1_11"/>
          <p:cNvSpPr txBox="1"/>
          <p:nvPr/>
        </p:nvSpPr>
        <p:spPr>
          <a:xfrm>
            <a:off x="717900" y="1929200"/>
            <a:ext cx="10756200" cy="4112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600">
                <a:latin typeface="Calibri"/>
                <a:ea typeface="Calibri"/>
                <a:cs typeface="Calibri"/>
                <a:sym typeface="Calibri"/>
              </a:rPr>
              <a:t>1. Compare the exponents and determine the smaller ones. Calculate the absolute difference between the exponents; the larger exponent will be the </a:t>
            </a:r>
            <a:r>
              <a:rPr b="1" lang="en-US" sz="1600">
                <a:solidFill>
                  <a:srgbClr val="FF0000"/>
                </a:solidFill>
                <a:latin typeface="Calibri"/>
                <a:ea typeface="Calibri"/>
                <a:cs typeface="Calibri"/>
                <a:sym typeface="Calibri"/>
              </a:rPr>
              <a:t>common exponent</a:t>
            </a:r>
            <a:r>
              <a:rPr lang="en-US" sz="1600">
                <a:latin typeface="Calibri"/>
                <a:ea typeface="Calibri"/>
                <a:cs typeface="Calibri"/>
                <a:sym typeface="Calibri"/>
              </a:rPr>
              <a:t>.</a:t>
            </a:r>
            <a:endParaRPr sz="1600">
              <a:latin typeface="Calibri"/>
              <a:ea typeface="Calibri"/>
              <a:cs typeface="Calibri"/>
              <a:sym typeface="Calibri"/>
            </a:endParaRPr>
          </a:p>
          <a:p>
            <a:pPr indent="0" lvl="0" marL="0" rtl="0" algn="just">
              <a:lnSpc>
                <a:spcPct val="115000"/>
              </a:lnSpc>
              <a:spcBef>
                <a:spcPts val="0"/>
              </a:spcBef>
              <a:spcAft>
                <a:spcPts val="0"/>
              </a:spcAft>
              <a:buNone/>
            </a:pPr>
            <a:r>
              <a:rPr lang="en-US" sz="1600">
                <a:latin typeface="Calibri"/>
                <a:ea typeface="Calibri"/>
                <a:cs typeface="Calibri"/>
                <a:sym typeface="Calibri"/>
              </a:rPr>
              <a:t>2</a:t>
            </a:r>
            <a:r>
              <a:rPr lang="en-US" sz="1600">
                <a:latin typeface="Calibri"/>
                <a:ea typeface="Calibri"/>
                <a:cs typeface="Calibri"/>
                <a:sym typeface="Calibri"/>
              </a:rPr>
              <a:t>. Prepend the common exponent to both mantissa, </a:t>
            </a:r>
            <a:r>
              <a:rPr lang="en-US" sz="1600">
                <a:latin typeface="Calibri"/>
                <a:ea typeface="Calibri"/>
                <a:cs typeface="Calibri"/>
                <a:sym typeface="Calibri"/>
              </a:rPr>
              <a:t>making them both 24-bit in length.</a:t>
            </a:r>
            <a:endParaRPr sz="1600">
              <a:latin typeface="Calibri"/>
              <a:ea typeface="Calibri"/>
              <a:cs typeface="Calibri"/>
              <a:sym typeface="Calibri"/>
            </a:endParaRPr>
          </a:p>
          <a:p>
            <a:pPr indent="0" lvl="0" marL="0" rtl="0" algn="just">
              <a:lnSpc>
                <a:spcPct val="115000"/>
              </a:lnSpc>
              <a:spcBef>
                <a:spcPts val="0"/>
              </a:spcBef>
              <a:spcAft>
                <a:spcPts val="0"/>
              </a:spcAft>
              <a:buNone/>
            </a:pPr>
            <a:r>
              <a:rPr lang="en-US" sz="1600">
                <a:latin typeface="Calibri"/>
                <a:ea typeface="Calibri"/>
                <a:cs typeface="Calibri"/>
                <a:sym typeface="Calibri"/>
              </a:rPr>
              <a:t>3. </a:t>
            </a:r>
            <a:r>
              <a:rPr b="1" lang="en-US" sz="1600">
                <a:solidFill>
                  <a:srgbClr val="FF0000"/>
                </a:solidFill>
                <a:latin typeface="Calibri"/>
                <a:ea typeface="Calibri"/>
                <a:cs typeface="Calibri"/>
                <a:sym typeface="Calibri"/>
              </a:rPr>
              <a:t>Shift the mantissa with the smaller exponent to the right</a:t>
            </a:r>
            <a:r>
              <a:rPr lang="en-US" sz="1600">
                <a:latin typeface="Calibri"/>
                <a:ea typeface="Calibri"/>
                <a:cs typeface="Calibri"/>
                <a:sym typeface="Calibri"/>
              </a:rPr>
              <a:t>, using the lower 5 bits of the exponent difference as the shift amount. The maximum shift amount should be 22-bit.</a:t>
            </a:r>
            <a:endParaRPr sz="1600">
              <a:latin typeface="Calibri"/>
              <a:ea typeface="Calibri"/>
              <a:cs typeface="Calibri"/>
              <a:sym typeface="Calibri"/>
            </a:endParaRPr>
          </a:p>
          <a:p>
            <a:pPr indent="0" lvl="0" marL="0" rtl="0" algn="just">
              <a:lnSpc>
                <a:spcPct val="115000"/>
              </a:lnSpc>
              <a:spcBef>
                <a:spcPts val="0"/>
              </a:spcBef>
              <a:spcAft>
                <a:spcPts val="0"/>
              </a:spcAft>
              <a:buNone/>
            </a:pPr>
            <a:r>
              <a:rPr lang="en-US" sz="1600">
                <a:latin typeface="Calibri"/>
                <a:ea typeface="Calibri"/>
                <a:cs typeface="Calibri"/>
                <a:sym typeface="Calibri"/>
              </a:rPr>
              <a:t>4. Convert both appended and shi</a:t>
            </a:r>
            <a:r>
              <a:rPr lang="en-US" sz="1600">
                <a:latin typeface="Calibri"/>
                <a:ea typeface="Calibri"/>
                <a:cs typeface="Calibri"/>
                <a:sym typeface="Calibri"/>
              </a:rPr>
              <a:t>fted mantissa to </a:t>
            </a:r>
            <a:r>
              <a:rPr b="1" lang="en-US" sz="1600">
                <a:solidFill>
                  <a:srgbClr val="FF0000"/>
                </a:solidFill>
                <a:latin typeface="Calibri"/>
                <a:ea typeface="Calibri"/>
                <a:cs typeface="Calibri"/>
                <a:sym typeface="Calibri"/>
              </a:rPr>
              <a:t>2's complement format</a:t>
            </a:r>
            <a:r>
              <a:rPr lang="en-US" sz="1600">
                <a:latin typeface="Calibri"/>
                <a:ea typeface="Calibri"/>
                <a:cs typeface="Calibri"/>
                <a:sym typeface="Calibri"/>
              </a:rPr>
              <a:t>. This m</a:t>
            </a:r>
            <a:r>
              <a:rPr lang="en-US" sz="1600">
                <a:latin typeface="Calibri"/>
                <a:ea typeface="Calibri"/>
                <a:cs typeface="Calibri"/>
                <a:sym typeface="Calibri"/>
              </a:rPr>
              <a:t>akes both numbers 25-bit in length.</a:t>
            </a:r>
            <a:endParaRPr sz="1600">
              <a:latin typeface="Calibri"/>
              <a:ea typeface="Calibri"/>
              <a:cs typeface="Calibri"/>
              <a:sym typeface="Calibri"/>
            </a:endParaRPr>
          </a:p>
          <a:p>
            <a:pPr indent="0" lvl="0" marL="0" rtl="0" algn="just">
              <a:lnSpc>
                <a:spcPct val="115000"/>
              </a:lnSpc>
              <a:spcBef>
                <a:spcPts val="0"/>
              </a:spcBef>
              <a:spcAft>
                <a:spcPts val="0"/>
              </a:spcAft>
              <a:buNone/>
            </a:pPr>
            <a:r>
              <a:rPr lang="en-US" sz="1600">
                <a:latin typeface="Calibri"/>
                <a:ea typeface="Calibri"/>
                <a:cs typeface="Calibri"/>
                <a:sym typeface="Calibri"/>
              </a:rPr>
              <a:t>5. </a:t>
            </a:r>
            <a:r>
              <a:rPr b="1" lang="en-US" sz="1600">
                <a:solidFill>
                  <a:srgbClr val="FF0000"/>
                </a:solidFill>
                <a:latin typeface="Calibri"/>
                <a:ea typeface="Calibri"/>
                <a:cs typeface="Calibri"/>
                <a:sym typeface="Calibri"/>
              </a:rPr>
              <a:t>Add the two 25-bit numbers</a:t>
            </a:r>
            <a:r>
              <a:rPr lang="en-US" sz="1600">
                <a:latin typeface="Calibri"/>
                <a:ea typeface="Calibri"/>
                <a:cs typeface="Calibri"/>
                <a:sym typeface="Calibri"/>
              </a:rPr>
              <a:t>, and if the result overflows positively or negatively. Note that this overflow is an internal overflow, not an external value overflow.</a:t>
            </a:r>
            <a:endParaRPr sz="1600">
              <a:latin typeface="Calibri"/>
              <a:ea typeface="Calibri"/>
              <a:cs typeface="Calibri"/>
              <a:sym typeface="Calibri"/>
            </a:endParaRPr>
          </a:p>
          <a:p>
            <a:pPr indent="0" lvl="0" marL="0" rtl="0" algn="just">
              <a:lnSpc>
                <a:spcPct val="115000"/>
              </a:lnSpc>
              <a:spcBef>
                <a:spcPts val="0"/>
              </a:spcBef>
              <a:spcAft>
                <a:spcPts val="0"/>
              </a:spcAft>
              <a:buNone/>
            </a:pPr>
            <a:r>
              <a:rPr lang="en-US" sz="1600">
                <a:latin typeface="Calibri"/>
                <a:ea typeface="Calibri"/>
                <a:cs typeface="Calibri"/>
                <a:sym typeface="Calibri"/>
              </a:rPr>
              <a:t>6. Convert the 25-bit 2's complement result to a </a:t>
            </a:r>
            <a:r>
              <a:rPr b="1" lang="en-US" sz="1600">
                <a:solidFill>
                  <a:srgbClr val="FF0000"/>
                </a:solidFill>
                <a:latin typeface="Calibri"/>
                <a:ea typeface="Calibri"/>
                <a:cs typeface="Calibri"/>
                <a:sym typeface="Calibri"/>
              </a:rPr>
              <a:t>25-bit signed number</a:t>
            </a:r>
            <a:r>
              <a:rPr lang="en-US" sz="1600">
                <a:latin typeface="Calibri"/>
                <a:ea typeface="Calibri"/>
                <a:cs typeface="Calibri"/>
                <a:sym typeface="Calibri"/>
              </a:rPr>
              <a:t>, where the MSB is the final sign, and the rest 24-bit is the unsigned value. If this 24-bit prepended mantissa starts with 0, but no internal occurs, </a:t>
            </a:r>
            <a:r>
              <a:rPr b="1" lang="en-US" sz="1600">
                <a:solidFill>
                  <a:srgbClr val="FF0000"/>
                </a:solidFill>
                <a:latin typeface="Calibri"/>
                <a:ea typeface="Calibri"/>
                <a:cs typeface="Calibri"/>
                <a:sym typeface="Calibri"/>
              </a:rPr>
              <a:t>denormalize</a:t>
            </a:r>
            <a:r>
              <a:rPr lang="en-US" sz="1600">
                <a:latin typeface="Calibri"/>
                <a:ea typeface="Calibri"/>
                <a:cs typeface="Calibri"/>
                <a:sym typeface="Calibri"/>
              </a:rPr>
              <a:t> the common exponent to 0.</a:t>
            </a:r>
            <a:endParaRPr sz="1600">
              <a:latin typeface="Calibri"/>
              <a:ea typeface="Calibri"/>
              <a:cs typeface="Calibri"/>
              <a:sym typeface="Calibri"/>
            </a:endParaRPr>
          </a:p>
          <a:p>
            <a:pPr indent="0" lvl="0" marL="0" rtl="0" algn="just">
              <a:lnSpc>
                <a:spcPct val="115000"/>
              </a:lnSpc>
              <a:spcBef>
                <a:spcPts val="0"/>
              </a:spcBef>
              <a:spcAft>
                <a:spcPts val="0"/>
              </a:spcAft>
              <a:buNone/>
            </a:pPr>
            <a:r>
              <a:rPr lang="en-US" sz="1600">
                <a:latin typeface="Calibri"/>
                <a:ea typeface="Calibri"/>
                <a:cs typeface="Calibri"/>
                <a:sym typeface="Calibri"/>
              </a:rPr>
              <a:t>7. If an </a:t>
            </a:r>
            <a:r>
              <a:rPr b="1" lang="en-US" sz="1600">
                <a:solidFill>
                  <a:srgbClr val="FF0000"/>
                </a:solidFill>
                <a:latin typeface="Calibri"/>
                <a:ea typeface="Calibri"/>
                <a:cs typeface="Calibri"/>
                <a:sym typeface="Calibri"/>
              </a:rPr>
              <a:t>overflow</a:t>
            </a:r>
            <a:r>
              <a:rPr lang="en-US" sz="1600">
                <a:latin typeface="Calibri"/>
                <a:ea typeface="Calibri"/>
                <a:cs typeface="Calibri"/>
                <a:sym typeface="Calibri"/>
              </a:rPr>
              <a:t> occurs, shift the lower 24-bit to the right and append 1 in the MSB, or shift the lower 24-bit to the left if it has leading zeros. The common exponent, if not 0, is adjusted accordingly.</a:t>
            </a:r>
            <a:endParaRPr sz="1600">
              <a:latin typeface="Calibri"/>
              <a:ea typeface="Calibri"/>
              <a:cs typeface="Calibri"/>
              <a:sym typeface="Calibri"/>
            </a:endParaRPr>
          </a:p>
          <a:p>
            <a:pPr indent="0" lvl="0" marL="0" rtl="0" algn="just">
              <a:lnSpc>
                <a:spcPct val="115000"/>
              </a:lnSpc>
              <a:spcBef>
                <a:spcPts val="0"/>
              </a:spcBef>
              <a:spcAft>
                <a:spcPts val="0"/>
              </a:spcAft>
              <a:buNone/>
            </a:pPr>
            <a:r>
              <a:rPr lang="en-US" sz="1600">
                <a:latin typeface="Calibri"/>
                <a:ea typeface="Calibri"/>
                <a:cs typeface="Calibri"/>
                <a:sym typeface="Calibri"/>
              </a:rPr>
              <a:t>8. The resulting mantissa is the lower 23-bit of the final 24-bit result, and the exponent is the final common exponent. The sign is the MSB of the final result.</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23dadf9b56b_0_149"/>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Extended ALU Testbenches</a:t>
            </a:r>
            <a:endParaRPr/>
          </a:p>
        </p:txBody>
      </p:sp>
      <p:sp>
        <p:nvSpPr>
          <p:cNvPr id="168" name="Google Shape;168;g23dadf9b56b_0_149"/>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pic>
        <p:nvPicPr>
          <p:cNvPr id="169" name="Google Shape;169;g23dadf9b56b_0_149"/>
          <p:cNvPicPr preferRelativeResize="0"/>
          <p:nvPr/>
        </p:nvPicPr>
        <p:blipFill>
          <a:blip r:embed="rId3">
            <a:alphaModFix/>
          </a:blip>
          <a:stretch>
            <a:fillRect/>
          </a:stretch>
        </p:blipFill>
        <p:spPr>
          <a:xfrm>
            <a:off x="1919800" y="1738625"/>
            <a:ext cx="3801626" cy="4670101"/>
          </a:xfrm>
          <a:prstGeom prst="rect">
            <a:avLst/>
          </a:prstGeom>
          <a:noFill/>
          <a:ln>
            <a:noFill/>
          </a:ln>
        </p:spPr>
      </p:pic>
      <p:pic>
        <p:nvPicPr>
          <p:cNvPr id="170" name="Google Shape;170;g23dadf9b56b_0_149"/>
          <p:cNvPicPr preferRelativeResize="0"/>
          <p:nvPr/>
        </p:nvPicPr>
        <p:blipFill>
          <a:blip r:embed="rId4">
            <a:alphaModFix/>
          </a:blip>
          <a:stretch>
            <a:fillRect/>
          </a:stretch>
        </p:blipFill>
        <p:spPr>
          <a:xfrm>
            <a:off x="6656475" y="565600"/>
            <a:ext cx="4430975" cy="2360575"/>
          </a:xfrm>
          <a:prstGeom prst="rect">
            <a:avLst/>
          </a:prstGeom>
          <a:noFill/>
          <a:ln>
            <a:noFill/>
          </a:ln>
        </p:spPr>
      </p:pic>
      <p:pic>
        <p:nvPicPr>
          <p:cNvPr id="171" name="Google Shape;171;g23dadf9b56b_0_149"/>
          <p:cNvPicPr preferRelativeResize="0"/>
          <p:nvPr/>
        </p:nvPicPr>
        <p:blipFill>
          <a:blip r:embed="rId5">
            <a:alphaModFix/>
          </a:blip>
          <a:stretch>
            <a:fillRect/>
          </a:stretch>
        </p:blipFill>
        <p:spPr>
          <a:xfrm>
            <a:off x="6656475" y="3224900"/>
            <a:ext cx="4430975" cy="33743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23dadf9b56b_1_0"/>
          <p:cNvSpPr txBox="1"/>
          <p:nvPr>
            <p:ph idx="1" type="body"/>
          </p:nvPr>
        </p:nvSpPr>
        <p:spPr>
          <a:xfrm>
            <a:off x="1485900" y="2514600"/>
            <a:ext cx="8279100" cy="1367400"/>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SzPts val="3600"/>
              <a:buNone/>
            </a:pPr>
            <a:r>
              <a:rPr lang="en-US"/>
              <a:t>Processor Expansions and Memory Management</a:t>
            </a:r>
            <a:endParaRPr/>
          </a:p>
        </p:txBody>
      </p:sp>
      <p:sp>
        <p:nvSpPr>
          <p:cNvPr id="178" name="Google Shape;178;g23dadf9b56b_1_0"/>
          <p:cNvSpPr txBox="1"/>
          <p:nvPr>
            <p:ph idx="2" type="body"/>
          </p:nvPr>
        </p:nvSpPr>
        <p:spPr>
          <a:xfrm>
            <a:off x="1485900" y="4226928"/>
            <a:ext cx="5264100" cy="3546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lang="en-US"/>
              <a:t>Expanded 32-Bit 5-Stage Processor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3dadf9b56b_1_6"/>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CPU toplevel</a:t>
            </a:r>
            <a:endParaRPr/>
          </a:p>
        </p:txBody>
      </p:sp>
      <p:sp>
        <p:nvSpPr>
          <p:cNvPr id="185" name="Google Shape;185;g23dadf9b56b_1_6"/>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pic>
        <p:nvPicPr>
          <p:cNvPr id="186" name="Google Shape;186;g23dadf9b56b_1_6"/>
          <p:cNvPicPr preferRelativeResize="0"/>
          <p:nvPr/>
        </p:nvPicPr>
        <p:blipFill rotWithShape="1">
          <a:blip r:embed="rId3">
            <a:alphaModFix/>
          </a:blip>
          <a:srcRect b="0" l="0" r="0" t="0"/>
          <a:stretch/>
        </p:blipFill>
        <p:spPr>
          <a:xfrm>
            <a:off x="1695038" y="1847850"/>
            <a:ext cx="8268534" cy="4651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23dadf9b56b_1_13"/>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Modifications to expand the CPU</a:t>
            </a:r>
            <a:endParaRPr/>
          </a:p>
        </p:txBody>
      </p:sp>
      <p:sp>
        <p:nvSpPr>
          <p:cNvPr id="193" name="Google Shape;193;g23dadf9b56b_1_13"/>
          <p:cNvSpPr txBox="1"/>
          <p:nvPr>
            <p:ph idx="2" type="body"/>
          </p:nvPr>
        </p:nvSpPr>
        <p:spPr>
          <a:xfrm>
            <a:off x="1485900" y="1840450"/>
            <a:ext cx="10235100" cy="4446000"/>
          </a:xfrm>
          <a:prstGeom prst="rect">
            <a:avLst/>
          </a:prstGeom>
          <a:noFill/>
          <a:ln>
            <a:noFill/>
          </a:ln>
        </p:spPr>
        <p:txBody>
          <a:bodyPr anchorCtr="0" anchor="t" bIns="45700" lIns="0" spcFirstLastPara="1" rIns="91425" wrap="square" tIns="45700">
            <a:normAutofit/>
          </a:bodyPr>
          <a:lstStyle/>
          <a:p>
            <a:pPr indent="-80010" lvl="0" marL="228600" rtl="0" algn="l">
              <a:lnSpc>
                <a:spcPct val="90000"/>
              </a:lnSpc>
              <a:spcBef>
                <a:spcPts val="0"/>
              </a:spcBef>
              <a:spcAft>
                <a:spcPts val="0"/>
              </a:spcAft>
              <a:buSzPts val="2340"/>
              <a:buFont typeface="Arial"/>
              <a:buNone/>
            </a:pPr>
            <a:r>
              <a:t/>
            </a:r>
            <a:endParaRPr/>
          </a:p>
          <a:p>
            <a:pPr indent="-377190" lvl="0" marL="457200" rtl="0" algn="l">
              <a:lnSpc>
                <a:spcPct val="90000"/>
              </a:lnSpc>
              <a:spcBef>
                <a:spcPts val="0"/>
              </a:spcBef>
              <a:spcAft>
                <a:spcPts val="0"/>
              </a:spcAft>
              <a:buSzPts val="2340"/>
              <a:buChar char="-"/>
            </a:pPr>
            <a:r>
              <a:rPr lang="en-US"/>
              <a:t>Increase all data path from 16 bits to 32 bits</a:t>
            </a:r>
            <a:endParaRPr/>
          </a:p>
          <a:p>
            <a:pPr indent="-377190" lvl="0" marL="457200" rtl="0" algn="l">
              <a:lnSpc>
                <a:spcPct val="90000"/>
              </a:lnSpc>
              <a:spcBef>
                <a:spcPts val="0"/>
              </a:spcBef>
              <a:spcAft>
                <a:spcPts val="0"/>
              </a:spcAft>
              <a:buSzPts val="2340"/>
              <a:buChar char="-"/>
            </a:pPr>
            <a:r>
              <a:rPr lang="en-US"/>
              <a:t>Instruction/Data Memory: increase width from 16 bits to 32 bits</a:t>
            </a:r>
            <a:endParaRPr/>
          </a:p>
          <a:p>
            <a:pPr indent="-377190" lvl="0" marL="457200" rtl="0" algn="l">
              <a:lnSpc>
                <a:spcPct val="90000"/>
              </a:lnSpc>
              <a:spcBef>
                <a:spcPts val="0"/>
              </a:spcBef>
              <a:spcAft>
                <a:spcPts val="0"/>
              </a:spcAft>
              <a:buSzPts val="2340"/>
              <a:buChar char="-"/>
            </a:pPr>
            <a:r>
              <a:rPr lang="en-US"/>
              <a:t>Increase number of registers from 16 to 32 in rf</a:t>
            </a:r>
            <a:endParaRPr/>
          </a:p>
          <a:p>
            <a:pPr indent="-377190" lvl="0" marL="457200" rtl="0" algn="l">
              <a:lnSpc>
                <a:spcPct val="90000"/>
              </a:lnSpc>
              <a:spcBef>
                <a:spcPts val="0"/>
              </a:spcBef>
              <a:spcAft>
                <a:spcPts val="0"/>
              </a:spcAft>
              <a:buSzPts val="2340"/>
              <a:buChar char="-"/>
            </a:pPr>
            <a:r>
              <a:rPr lang="en-US"/>
              <a:t>Added Extend_ALU and stack to the execute stage</a:t>
            </a:r>
            <a:endParaRPr/>
          </a:p>
        </p:txBody>
      </p:sp>
      <p:sp>
        <p:nvSpPr>
          <p:cNvPr id="194" name="Google Shape;194;g23dadf9b56b_1_13"/>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3dadf9b56b_1_21"/>
          <p:cNvSpPr txBox="1"/>
          <p:nvPr>
            <p:ph idx="1" type="body"/>
          </p:nvPr>
        </p:nvSpPr>
        <p:spPr>
          <a:xfrm>
            <a:off x="1485900" y="2514600"/>
            <a:ext cx="8279100" cy="1367400"/>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SzPts val="3600"/>
              <a:buNone/>
            </a:pPr>
            <a:r>
              <a:rPr lang="en-US"/>
              <a:t>Camera Interface and Peripheral Device Utilizations</a:t>
            </a:r>
            <a:endParaRPr/>
          </a:p>
        </p:txBody>
      </p:sp>
      <p:sp>
        <p:nvSpPr>
          <p:cNvPr id="201" name="Google Shape;201;g23dadf9b56b_1_21"/>
          <p:cNvSpPr txBox="1"/>
          <p:nvPr>
            <p:ph idx="2" type="body"/>
          </p:nvPr>
        </p:nvSpPr>
        <p:spPr>
          <a:xfrm>
            <a:off x="1485900" y="4226928"/>
            <a:ext cx="5264100" cy="3546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lang="en-US"/>
              <a:t>Digital Camera, External SDRAM, VGA, SPART, and Beyond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3dadf9b56b_1_27"/>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Project Top Level</a:t>
            </a:r>
            <a:endParaRPr/>
          </a:p>
        </p:txBody>
      </p:sp>
      <p:sp>
        <p:nvSpPr>
          <p:cNvPr id="208" name="Google Shape;208;g23dadf9b56b_1_27"/>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pic>
        <p:nvPicPr>
          <p:cNvPr id="209" name="Google Shape;209;g23dadf9b56b_1_27"/>
          <p:cNvPicPr preferRelativeResize="0"/>
          <p:nvPr/>
        </p:nvPicPr>
        <p:blipFill rotWithShape="1">
          <a:blip r:embed="rId3">
            <a:alphaModFix/>
          </a:blip>
          <a:srcRect b="0" l="0" r="0" t="0"/>
          <a:stretch/>
        </p:blipFill>
        <p:spPr>
          <a:xfrm>
            <a:off x="1304025" y="1524000"/>
            <a:ext cx="9050537" cy="4974900"/>
          </a:xfrm>
          <a:prstGeom prst="rect">
            <a:avLst/>
          </a:prstGeom>
          <a:noFill/>
          <a:ln>
            <a:noFill/>
          </a:ln>
        </p:spPr>
      </p:pic>
      <p:sp>
        <p:nvSpPr>
          <p:cNvPr id="210" name="Google Shape;210;g23dadf9b56b_1_27"/>
          <p:cNvSpPr/>
          <p:nvPr/>
        </p:nvSpPr>
        <p:spPr>
          <a:xfrm>
            <a:off x="6605050" y="3429000"/>
            <a:ext cx="2698200" cy="25014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23dadf9b56b_1_27"/>
          <p:cNvSpPr txBox="1"/>
          <p:nvPr/>
        </p:nvSpPr>
        <p:spPr>
          <a:xfrm>
            <a:off x="6541750" y="6000750"/>
            <a:ext cx="28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1"/>
                </a:solidFill>
              </a:rPr>
              <a:t>Process Firmware Instructions</a:t>
            </a:r>
            <a:endParaRPr>
              <a:solidFill>
                <a:schemeClr val="accent1"/>
              </a:solidFill>
            </a:endParaRPr>
          </a:p>
        </p:txBody>
      </p:sp>
      <p:sp>
        <p:nvSpPr>
          <p:cNvPr id="212" name="Google Shape;212;g23dadf9b56b_1_27"/>
          <p:cNvSpPr/>
          <p:nvPr/>
        </p:nvSpPr>
        <p:spPr>
          <a:xfrm>
            <a:off x="1656906" y="3086025"/>
            <a:ext cx="2000400" cy="25014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23dadf9b56b_1_27"/>
          <p:cNvSpPr txBox="1"/>
          <p:nvPr/>
        </p:nvSpPr>
        <p:spPr>
          <a:xfrm>
            <a:off x="109450" y="3875850"/>
            <a:ext cx="20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1"/>
                </a:solidFill>
              </a:rPr>
              <a:t>Camera Interface</a:t>
            </a:r>
            <a:endParaRPr>
              <a:solidFill>
                <a:schemeClr val="accent1"/>
              </a:solidFill>
            </a:endParaRPr>
          </a:p>
        </p:txBody>
      </p:sp>
      <p:sp>
        <p:nvSpPr>
          <p:cNvPr id="214" name="Google Shape;214;g23dadf9b56b_1_27"/>
          <p:cNvSpPr/>
          <p:nvPr/>
        </p:nvSpPr>
        <p:spPr>
          <a:xfrm>
            <a:off x="1438054" y="2150263"/>
            <a:ext cx="2000400" cy="7605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23dadf9b56b_1_27"/>
          <p:cNvSpPr txBox="1"/>
          <p:nvPr/>
        </p:nvSpPr>
        <p:spPr>
          <a:xfrm>
            <a:off x="0" y="2910765"/>
            <a:ext cx="20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1"/>
                </a:solidFill>
              </a:rPr>
              <a:t>Full Image storage</a:t>
            </a:r>
            <a:endParaRPr>
              <a:solidFill>
                <a:schemeClr val="accent1"/>
              </a:solidFill>
            </a:endParaRPr>
          </a:p>
        </p:txBody>
      </p:sp>
      <p:sp>
        <p:nvSpPr>
          <p:cNvPr id="216" name="Google Shape;216;g23dadf9b56b_1_27"/>
          <p:cNvSpPr/>
          <p:nvPr/>
        </p:nvSpPr>
        <p:spPr>
          <a:xfrm>
            <a:off x="4107001" y="1950175"/>
            <a:ext cx="2000400" cy="16161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23dadf9b56b_1_27"/>
          <p:cNvSpPr txBox="1"/>
          <p:nvPr/>
        </p:nvSpPr>
        <p:spPr>
          <a:xfrm>
            <a:off x="4251000" y="1284250"/>
            <a:ext cx="25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1"/>
                </a:solidFill>
              </a:rPr>
              <a:t>Image display and process</a:t>
            </a:r>
            <a:endParaRPr>
              <a:solidFill>
                <a:schemeClr val="accent1"/>
              </a:solidFill>
            </a:endParaRPr>
          </a:p>
        </p:txBody>
      </p:sp>
      <p:sp>
        <p:nvSpPr>
          <p:cNvPr id="218" name="Google Shape;218;g23dadf9b56b_1_27"/>
          <p:cNvSpPr/>
          <p:nvPr/>
        </p:nvSpPr>
        <p:spPr>
          <a:xfrm>
            <a:off x="6416476" y="1812900"/>
            <a:ext cx="2000400" cy="16161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23dadf9b56b_1_27"/>
          <p:cNvSpPr txBox="1"/>
          <p:nvPr/>
        </p:nvSpPr>
        <p:spPr>
          <a:xfrm>
            <a:off x="6541750" y="1350175"/>
            <a:ext cx="25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1"/>
                </a:solidFill>
              </a:rPr>
              <a:t>Compressed image storage</a:t>
            </a:r>
            <a:endParaRPr>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3dadf9b56b_1_171"/>
          <p:cNvSpPr txBox="1"/>
          <p:nvPr>
            <p:ph idx="1" type="body"/>
          </p:nvPr>
        </p:nvSpPr>
        <p:spPr>
          <a:xfrm>
            <a:off x="1485900" y="2514600"/>
            <a:ext cx="9190800" cy="1367400"/>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SzPts val="3600"/>
              <a:buNone/>
            </a:pPr>
            <a:r>
              <a:rPr lang="en-US"/>
              <a:t>Image Processing Units - Compression, Padding, and Storage</a:t>
            </a:r>
            <a:endParaRPr/>
          </a:p>
        </p:txBody>
      </p:sp>
      <p:sp>
        <p:nvSpPr>
          <p:cNvPr id="226" name="Google Shape;226;g23dadf9b56b_1_171"/>
          <p:cNvSpPr txBox="1"/>
          <p:nvPr>
            <p:ph idx="2" type="body"/>
          </p:nvPr>
        </p:nvSpPr>
        <p:spPr>
          <a:xfrm>
            <a:off x="1485900" y="4226928"/>
            <a:ext cx="5264100" cy="3546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lang="en-US"/>
              <a:t>Converting Real Time Image Captures to ML Classification Inputs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23db7609631_1_8"/>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1000"/>
              </a:spcBef>
              <a:spcAft>
                <a:spcPts val="0"/>
              </a:spcAft>
              <a:buSzPts val="3060"/>
              <a:buNone/>
            </a:pPr>
            <a:r>
              <a:rPr lang="en-US"/>
              <a:t>Compression &amp; Padding</a:t>
            </a:r>
            <a:endParaRPr/>
          </a:p>
        </p:txBody>
      </p:sp>
      <p:sp>
        <p:nvSpPr>
          <p:cNvPr id="233" name="Google Shape;233;g23db7609631_1_8"/>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1000"/>
              </a:spcBef>
              <a:spcAft>
                <a:spcPts val="0"/>
              </a:spcAft>
              <a:buSzPts val="1260"/>
              <a:buNone/>
            </a:pPr>
            <a:r>
              <a:t/>
            </a:r>
            <a:endParaRPr/>
          </a:p>
        </p:txBody>
      </p:sp>
      <p:sp>
        <p:nvSpPr>
          <p:cNvPr id="234" name="Google Shape;234;g23db7609631_1_8"/>
          <p:cNvSpPr/>
          <p:nvPr/>
        </p:nvSpPr>
        <p:spPr>
          <a:xfrm>
            <a:off x="495300" y="2493825"/>
            <a:ext cx="4348500" cy="2717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g23db7609631_1_8"/>
          <p:cNvSpPr/>
          <p:nvPr/>
        </p:nvSpPr>
        <p:spPr>
          <a:xfrm>
            <a:off x="2092800" y="3319275"/>
            <a:ext cx="1153500" cy="1066800"/>
          </a:xfrm>
          <a:prstGeom prst="rect">
            <a:avLst/>
          </a:prstGeom>
          <a:solidFill>
            <a:schemeClr val="dk2"/>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g23db7609631_1_8"/>
          <p:cNvSpPr txBox="1"/>
          <p:nvPr/>
        </p:nvSpPr>
        <p:spPr>
          <a:xfrm>
            <a:off x="2260125" y="2848475"/>
            <a:ext cx="10641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lt1"/>
                </a:solidFill>
                <a:latin typeface="Caveat"/>
                <a:ea typeface="Caveat"/>
                <a:cs typeface="Caveat"/>
                <a:sym typeface="Caveat"/>
              </a:rPr>
              <a:t>a</a:t>
            </a:r>
            <a:endParaRPr b="1" i="0" sz="9600" u="none" cap="none" strike="noStrike">
              <a:solidFill>
                <a:schemeClr val="lt1"/>
              </a:solidFill>
              <a:latin typeface="Caveat"/>
              <a:ea typeface="Caveat"/>
              <a:cs typeface="Caveat"/>
              <a:sym typeface="Caveat"/>
            </a:endParaRPr>
          </a:p>
        </p:txBody>
      </p:sp>
      <p:sp>
        <p:nvSpPr>
          <p:cNvPr id="237" name="Google Shape;237;g23db7609631_1_8"/>
          <p:cNvSpPr txBox="1"/>
          <p:nvPr/>
        </p:nvSpPr>
        <p:spPr>
          <a:xfrm>
            <a:off x="1989300" y="4386075"/>
            <a:ext cx="13605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Arial"/>
                <a:ea typeface="Arial"/>
                <a:cs typeface="Arial"/>
                <a:sym typeface="Arial"/>
              </a:rPr>
              <a:t>224x224</a:t>
            </a:r>
            <a:endParaRPr b="0" i="0" sz="2400" u="none" cap="none" strike="noStrike">
              <a:solidFill>
                <a:srgbClr val="FFFFFF"/>
              </a:solidFill>
              <a:latin typeface="Arial"/>
              <a:ea typeface="Arial"/>
              <a:cs typeface="Arial"/>
              <a:sym typeface="Arial"/>
            </a:endParaRPr>
          </a:p>
        </p:txBody>
      </p:sp>
      <p:sp>
        <p:nvSpPr>
          <p:cNvPr id="238" name="Google Shape;238;g23db7609631_1_8"/>
          <p:cNvSpPr txBox="1"/>
          <p:nvPr/>
        </p:nvSpPr>
        <p:spPr>
          <a:xfrm>
            <a:off x="1989300" y="5227788"/>
            <a:ext cx="13605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2"/>
                </a:solidFill>
                <a:latin typeface="Arial"/>
                <a:ea typeface="Arial"/>
                <a:cs typeface="Arial"/>
                <a:sym typeface="Arial"/>
              </a:rPr>
              <a:t>640x480</a:t>
            </a:r>
            <a:endParaRPr b="0" i="0" sz="2400" u="none" cap="none" strike="noStrike">
              <a:solidFill>
                <a:schemeClr val="dk2"/>
              </a:solidFill>
              <a:latin typeface="Arial"/>
              <a:ea typeface="Arial"/>
              <a:cs typeface="Arial"/>
              <a:sym typeface="Arial"/>
            </a:endParaRPr>
          </a:p>
        </p:txBody>
      </p:sp>
      <p:sp>
        <p:nvSpPr>
          <p:cNvPr id="239" name="Google Shape;239;g23db7609631_1_8"/>
          <p:cNvSpPr/>
          <p:nvPr/>
        </p:nvSpPr>
        <p:spPr>
          <a:xfrm>
            <a:off x="5877050" y="3267275"/>
            <a:ext cx="1153500" cy="1066800"/>
          </a:xfrm>
          <a:prstGeom prst="rect">
            <a:avLst/>
          </a:prstGeom>
          <a:solidFill>
            <a:schemeClr val="dk2"/>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g23db7609631_1_8"/>
          <p:cNvSpPr txBox="1"/>
          <p:nvPr/>
        </p:nvSpPr>
        <p:spPr>
          <a:xfrm>
            <a:off x="5896175" y="4458775"/>
            <a:ext cx="1360500" cy="554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2"/>
                </a:solidFill>
                <a:highlight>
                  <a:schemeClr val="lt1"/>
                </a:highlight>
                <a:latin typeface="Arial"/>
                <a:ea typeface="Arial"/>
                <a:cs typeface="Arial"/>
                <a:sym typeface="Arial"/>
              </a:rPr>
              <a:t>28x28</a:t>
            </a:r>
            <a:endParaRPr b="0" i="0" sz="2400" u="none" cap="none" strike="noStrike">
              <a:solidFill>
                <a:schemeClr val="dk2"/>
              </a:solidFill>
              <a:highlight>
                <a:schemeClr val="lt1"/>
              </a:highlight>
              <a:latin typeface="Arial"/>
              <a:ea typeface="Arial"/>
              <a:cs typeface="Arial"/>
              <a:sym typeface="Arial"/>
            </a:endParaRPr>
          </a:p>
        </p:txBody>
      </p:sp>
      <p:sp>
        <p:nvSpPr>
          <p:cNvPr id="241" name="Google Shape;241;g23db7609631_1_8"/>
          <p:cNvSpPr/>
          <p:nvPr/>
        </p:nvSpPr>
        <p:spPr>
          <a:xfrm>
            <a:off x="8588300" y="3200450"/>
            <a:ext cx="1275600" cy="1237500"/>
          </a:xfrm>
          <a:prstGeom prst="rect">
            <a:avLst/>
          </a:prstGeom>
          <a:solidFill>
            <a:schemeClr val="dk2"/>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g23db7609631_1_8"/>
          <p:cNvSpPr txBox="1"/>
          <p:nvPr/>
        </p:nvSpPr>
        <p:spPr>
          <a:xfrm>
            <a:off x="8694050" y="2796475"/>
            <a:ext cx="10641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lt1"/>
                </a:solidFill>
                <a:latin typeface="Caveat"/>
                <a:ea typeface="Caveat"/>
                <a:cs typeface="Caveat"/>
                <a:sym typeface="Caveat"/>
              </a:rPr>
              <a:t>a</a:t>
            </a:r>
            <a:endParaRPr b="1" i="0" sz="9600" u="none" cap="none" strike="noStrike">
              <a:solidFill>
                <a:schemeClr val="lt1"/>
              </a:solidFill>
              <a:latin typeface="Caveat"/>
              <a:ea typeface="Caveat"/>
              <a:cs typeface="Caveat"/>
              <a:sym typeface="Caveat"/>
            </a:endParaRPr>
          </a:p>
        </p:txBody>
      </p:sp>
      <p:sp>
        <p:nvSpPr>
          <p:cNvPr id="243" name="Google Shape;243;g23db7609631_1_8"/>
          <p:cNvSpPr txBox="1"/>
          <p:nvPr/>
        </p:nvSpPr>
        <p:spPr>
          <a:xfrm>
            <a:off x="8729450" y="4562775"/>
            <a:ext cx="1360500" cy="554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2"/>
                </a:solidFill>
                <a:highlight>
                  <a:schemeClr val="lt1"/>
                </a:highlight>
                <a:latin typeface="Arial"/>
                <a:ea typeface="Arial"/>
                <a:cs typeface="Arial"/>
                <a:sym typeface="Arial"/>
              </a:rPr>
              <a:t>32x32</a:t>
            </a:r>
            <a:endParaRPr b="0" i="0" sz="2400" u="none" cap="none" strike="noStrike">
              <a:solidFill>
                <a:schemeClr val="dk2"/>
              </a:solidFill>
              <a:highlight>
                <a:schemeClr val="lt1"/>
              </a:highlight>
              <a:latin typeface="Arial"/>
              <a:ea typeface="Arial"/>
              <a:cs typeface="Arial"/>
              <a:sym typeface="Arial"/>
            </a:endParaRPr>
          </a:p>
        </p:txBody>
      </p:sp>
      <p:sp>
        <p:nvSpPr>
          <p:cNvPr id="244" name="Google Shape;244;g23db7609631_1_8"/>
          <p:cNvSpPr txBox="1"/>
          <p:nvPr/>
        </p:nvSpPr>
        <p:spPr>
          <a:xfrm>
            <a:off x="5383100" y="2646350"/>
            <a:ext cx="2141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Compression</a:t>
            </a:r>
            <a:endParaRPr b="0" i="0" sz="2400" u="none" cap="none" strike="noStrike">
              <a:solidFill>
                <a:srgbClr val="000000"/>
              </a:solidFill>
              <a:latin typeface="Arial"/>
              <a:ea typeface="Arial"/>
              <a:cs typeface="Arial"/>
              <a:sym typeface="Arial"/>
            </a:endParaRPr>
          </a:p>
        </p:txBody>
      </p:sp>
      <p:sp>
        <p:nvSpPr>
          <p:cNvPr id="245" name="Google Shape;245;g23db7609631_1_8"/>
          <p:cNvSpPr txBox="1"/>
          <p:nvPr/>
        </p:nvSpPr>
        <p:spPr>
          <a:xfrm>
            <a:off x="8489225" y="2588475"/>
            <a:ext cx="2141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Padding</a:t>
            </a:r>
            <a:endParaRPr b="0" i="0" sz="2400" u="none" cap="none" strike="noStrike">
              <a:solidFill>
                <a:srgbClr val="000000"/>
              </a:solidFill>
              <a:latin typeface="Arial"/>
              <a:ea typeface="Arial"/>
              <a:cs typeface="Arial"/>
              <a:sym typeface="Arial"/>
            </a:endParaRPr>
          </a:p>
        </p:txBody>
      </p:sp>
      <p:pic>
        <p:nvPicPr>
          <p:cNvPr id="246" name="Google Shape;246;g23db7609631_1_8"/>
          <p:cNvPicPr preferRelativeResize="0"/>
          <p:nvPr/>
        </p:nvPicPr>
        <p:blipFill rotWithShape="1">
          <a:blip r:embed="rId4">
            <a:alphaModFix/>
          </a:blip>
          <a:srcRect b="0" l="0" r="0" t="0"/>
          <a:stretch/>
        </p:blipFill>
        <p:spPr>
          <a:xfrm>
            <a:off x="5921750" y="3356675"/>
            <a:ext cx="1064100" cy="945870"/>
          </a:xfrm>
          <a:prstGeom prst="rect">
            <a:avLst/>
          </a:prstGeom>
          <a:noFill/>
          <a:ln>
            <a:noFill/>
          </a:ln>
        </p:spPr>
      </p:pic>
      <p:pic>
        <p:nvPicPr>
          <p:cNvPr id="247" name="Google Shape;247;g23db7609631_1_8"/>
          <p:cNvPicPr preferRelativeResize="0"/>
          <p:nvPr/>
        </p:nvPicPr>
        <p:blipFill rotWithShape="1">
          <a:blip r:embed="rId4">
            <a:alphaModFix/>
          </a:blip>
          <a:srcRect b="0" l="0" r="0" t="0"/>
          <a:stretch/>
        </p:blipFill>
        <p:spPr>
          <a:xfrm>
            <a:off x="8694050" y="3379738"/>
            <a:ext cx="1064100" cy="945870"/>
          </a:xfrm>
          <a:prstGeom prst="rect">
            <a:avLst/>
          </a:prstGeom>
          <a:noFill/>
          <a:ln>
            <a:noFill/>
          </a:ln>
        </p:spPr>
      </p:pic>
      <p:sp>
        <p:nvSpPr>
          <p:cNvPr id="248" name="Google Shape;248;g23db7609631_1_8"/>
          <p:cNvSpPr/>
          <p:nvPr/>
        </p:nvSpPr>
        <p:spPr>
          <a:xfrm rot="5400000">
            <a:off x="4565650" y="1811825"/>
            <a:ext cx="218700" cy="3735600"/>
          </a:xfrm>
          <a:prstGeom prst="trapezoid">
            <a:avLst>
              <a:gd fmla="val 25000" name="adj"/>
            </a:avLst>
          </a:prstGeom>
          <a:solidFill>
            <a:srgbClr val="575757">
              <a:alpha val="247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23db7609631_1_8"/>
          <p:cNvSpPr/>
          <p:nvPr/>
        </p:nvSpPr>
        <p:spPr>
          <a:xfrm>
            <a:off x="2690625" y="3578075"/>
            <a:ext cx="203100" cy="20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23dadf9b56b_0_66"/>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Agenda</a:t>
            </a:r>
            <a:endParaRPr/>
          </a:p>
        </p:txBody>
      </p:sp>
      <p:sp>
        <p:nvSpPr>
          <p:cNvPr id="85" name="Google Shape;85;g23dadf9b56b_0_66"/>
          <p:cNvSpPr txBox="1"/>
          <p:nvPr>
            <p:ph idx="2" type="body"/>
          </p:nvPr>
        </p:nvSpPr>
        <p:spPr>
          <a:xfrm>
            <a:off x="1485900" y="1840447"/>
            <a:ext cx="9677400" cy="4446000"/>
          </a:xfrm>
          <a:prstGeom prst="rect">
            <a:avLst/>
          </a:prstGeom>
          <a:noFill/>
          <a:ln>
            <a:noFill/>
          </a:ln>
        </p:spPr>
        <p:txBody>
          <a:bodyPr anchorCtr="0" anchor="t" bIns="45700" lIns="0" spcFirstLastPara="1" rIns="91425" wrap="square" tIns="45700">
            <a:normAutofit fontScale="62500" lnSpcReduction="20000"/>
          </a:bodyPr>
          <a:lstStyle/>
          <a:p>
            <a:pPr indent="-332612" lvl="0" marL="457200" rtl="0" algn="l">
              <a:lnSpc>
                <a:spcPct val="200000"/>
              </a:lnSpc>
              <a:spcBef>
                <a:spcPts val="0"/>
              </a:spcBef>
              <a:spcAft>
                <a:spcPts val="0"/>
              </a:spcAft>
              <a:buSzPct val="90000"/>
              <a:buChar char="•"/>
            </a:pPr>
            <a:r>
              <a:rPr b="1" lang="en-US"/>
              <a:t>Introduction and Overview</a:t>
            </a:r>
            <a:endParaRPr b="1"/>
          </a:p>
          <a:p>
            <a:pPr indent="-332612" lvl="0" marL="457200" rtl="0" algn="l">
              <a:lnSpc>
                <a:spcPct val="200000"/>
              </a:lnSpc>
              <a:spcBef>
                <a:spcPts val="0"/>
              </a:spcBef>
              <a:spcAft>
                <a:spcPts val="0"/>
              </a:spcAft>
              <a:buSzPct val="90000"/>
              <a:buChar char="•"/>
            </a:pPr>
            <a:r>
              <a:rPr b="1" lang="en-US"/>
              <a:t>32-Bit Floating Point ISA and the Extended ALU</a:t>
            </a:r>
            <a:endParaRPr b="1"/>
          </a:p>
          <a:p>
            <a:pPr indent="-332612" lvl="0" marL="457200" rtl="0" algn="l">
              <a:lnSpc>
                <a:spcPct val="200000"/>
              </a:lnSpc>
              <a:spcBef>
                <a:spcPts val="0"/>
              </a:spcBef>
              <a:spcAft>
                <a:spcPts val="0"/>
              </a:spcAft>
              <a:buSzPct val="90000"/>
              <a:buChar char="•"/>
            </a:pPr>
            <a:r>
              <a:rPr b="1" lang="en-US"/>
              <a:t>Processor Expansions and Memory Management</a:t>
            </a:r>
            <a:endParaRPr b="1"/>
          </a:p>
          <a:p>
            <a:pPr indent="-332612" lvl="0" marL="457200" rtl="0" algn="l">
              <a:lnSpc>
                <a:spcPct val="200000"/>
              </a:lnSpc>
              <a:spcBef>
                <a:spcPts val="0"/>
              </a:spcBef>
              <a:spcAft>
                <a:spcPts val="0"/>
              </a:spcAft>
              <a:buSzPct val="90000"/>
              <a:buChar char="•"/>
            </a:pPr>
            <a:r>
              <a:rPr b="1" lang="en-US"/>
              <a:t>Camera Interface and Peripheral Device Utilizations</a:t>
            </a:r>
            <a:endParaRPr b="1"/>
          </a:p>
          <a:p>
            <a:pPr indent="-332612" lvl="0" marL="457200" rtl="0" algn="l">
              <a:lnSpc>
                <a:spcPct val="200000"/>
              </a:lnSpc>
              <a:spcBef>
                <a:spcPts val="0"/>
              </a:spcBef>
              <a:spcAft>
                <a:spcPts val="0"/>
              </a:spcAft>
              <a:buSzPct val="90000"/>
              <a:buChar char="•"/>
            </a:pPr>
            <a:r>
              <a:rPr b="1" lang="en-US"/>
              <a:t>Image Processing Units - Compression, Padding, and Storage</a:t>
            </a:r>
            <a:endParaRPr b="1"/>
          </a:p>
          <a:p>
            <a:pPr indent="-332612" lvl="0" marL="457200" rtl="0" algn="l">
              <a:lnSpc>
                <a:spcPct val="200000"/>
              </a:lnSpc>
              <a:spcBef>
                <a:spcPts val="0"/>
              </a:spcBef>
              <a:spcAft>
                <a:spcPts val="0"/>
              </a:spcAft>
              <a:buSzPct val="90000"/>
              <a:buChar char="•"/>
            </a:pPr>
            <a:r>
              <a:rPr b="1" lang="en-US"/>
              <a:t>Machine Learning Software - LC, NN, and CNN</a:t>
            </a:r>
            <a:endParaRPr b="1"/>
          </a:p>
          <a:p>
            <a:pPr indent="-332612" lvl="0" marL="457200" rtl="0" algn="l">
              <a:lnSpc>
                <a:spcPct val="200000"/>
              </a:lnSpc>
              <a:spcBef>
                <a:spcPts val="0"/>
              </a:spcBef>
              <a:spcAft>
                <a:spcPts val="0"/>
              </a:spcAft>
              <a:buSzPct val="90000"/>
              <a:buChar char="•"/>
            </a:pPr>
            <a:r>
              <a:rPr b="1" lang="en-US"/>
              <a:t>Self-Checking Assembly Tests and Python Auto-Tester</a:t>
            </a:r>
            <a:endParaRPr b="1"/>
          </a:p>
          <a:p>
            <a:pPr indent="-332612" lvl="0" marL="457200" rtl="0" algn="l">
              <a:lnSpc>
                <a:spcPct val="200000"/>
              </a:lnSpc>
              <a:spcBef>
                <a:spcPts val="0"/>
              </a:spcBef>
              <a:spcAft>
                <a:spcPts val="0"/>
              </a:spcAft>
              <a:buSzPct val="90000"/>
              <a:buChar char="•"/>
            </a:pPr>
            <a:r>
              <a:rPr b="1" lang="en-US"/>
              <a:t>Assembly Firmware - Parameterized Machine Learning API</a:t>
            </a:r>
            <a:endParaRPr b="1"/>
          </a:p>
          <a:p>
            <a:pPr indent="-332612" lvl="0" marL="457200" rtl="0" algn="l">
              <a:lnSpc>
                <a:spcPct val="200000"/>
              </a:lnSpc>
              <a:spcBef>
                <a:spcPts val="0"/>
              </a:spcBef>
              <a:spcAft>
                <a:spcPts val="0"/>
              </a:spcAft>
              <a:buSzPct val="90000"/>
              <a:buChar char="•"/>
            </a:pPr>
            <a:r>
              <a:rPr b="1" lang="en-US"/>
              <a:t>Potential Impacts and Future Advancements</a:t>
            </a:r>
            <a:endParaRPr b="1"/>
          </a:p>
        </p:txBody>
      </p:sp>
      <p:sp>
        <p:nvSpPr>
          <p:cNvPr id="86" name="Google Shape;86;g23dadf9b56b_0_66"/>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pic>
        <p:nvPicPr>
          <p:cNvPr descr="notebook icon" id="87" name="Google Shape;87;g23dadf9b56b_0_66"/>
          <p:cNvPicPr preferRelativeResize="0"/>
          <p:nvPr/>
        </p:nvPicPr>
        <p:blipFill rotWithShape="1">
          <a:blip r:embed="rId3">
            <a:alphaModFix/>
          </a:blip>
          <a:srcRect b="0" l="0" r="0" t="0"/>
          <a:stretch/>
        </p:blipFill>
        <p:spPr>
          <a:xfrm>
            <a:off x="10251887" y="5375100"/>
            <a:ext cx="911412" cy="9114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3dadf9b56b_1_42"/>
          <p:cNvSpPr txBox="1"/>
          <p:nvPr>
            <p:ph idx="1" type="body"/>
          </p:nvPr>
        </p:nvSpPr>
        <p:spPr>
          <a:xfrm>
            <a:off x="1485900" y="2514600"/>
            <a:ext cx="8279100" cy="1367400"/>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SzPts val="3600"/>
              <a:buNone/>
            </a:pPr>
            <a:r>
              <a:rPr lang="en-US"/>
              <a:t>Machine Learning Software - LC, NN, and CNN</a:t>
            </a:r>
            <a:endParaRPr/>
          </a:p>
        </p:txBody>
      </p:sp>
      <p:sp>
        <p:nvSpPr>
          <p:cNvPr id="256" name="Google Shape;256;g23dadf9b56b_1_42"/>
          <p:cNvSpPr txBox="1"/>
          <p:nvPr>
            <p:ph idx="2" type="body"/>
          </p:nvPr>
        </p:nvSpPr>
        <p:spPr>
          <a:xfrm>
            <a:off x="1485900" y="4226928"/>
            <a:ext cx="5264100" cy="3546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lang="en-US"/>
              <a:t>Python Software for Training and Dumping ML Kernels and Weights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23dadf9b56b_1_48"/>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Linear Classification - Softmax loss function</a:t>
            </a:r>
            <a:endParaRPr/>
          </a:p>
        </p:txBody>
      </p:sp>
      <p:sp>
        <p:nvSpPr>
          <p:cNvPr id="263" name="Google Shape;263;g23dadf9b56b_1_48"/>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rPr lang="en-US"/>
              <a:t>https://www.easy-tensorflow.com/tf-tutorials/linear-models/linear-classifier</a:t>
            </a:r>
            <a:endParaRPr/>
          </a:p>
        </p:txBody>
      </p:sp>
      <p:pic>
        <p:nvPicPr>
          <p:cNvPr id="264" name="Google Shape;264;g23dadf9b56b_1_48"/>
          <p:cNvPicPr preferRelativeResize="0"/>
          <p:nvPr/>
        </p:nvPicPr>
        <p:blipFill rotWithShape="1">
          <a:blip r:embed="rId3">
            <a:alphaModFix/>
          </a:blip>
          <a:srcRect b="0" l="0" r="0" t="0"/>
          <a:stretch/>
        </p:blipFill>
        <p:spPr>
          <a:xfrm>
            <a:off x="207238" y="2012175"/>
            <a:ext cx="10131274" cy="3809100"/>
          </a:xfrm>
          <a:prstGeom prst="rect">
            <a:avLst/>
          </a:prstGeom>
          <a:noFill/>
          <a:ln>
            <a:noFill/>
          </a:ln>
        </p:spPr>
      </p:pic>
      <p:sp>
        <p:nvSpPr>
          <p:cNvPr id="265" name="Google Shape;265;g23dadf9b56b_1_48"/>
          <p:cNvSpPr txBox="1"/>
          <p:nvPr/>
        </p:nvSpPr>
        <p:spPr>
          <a:xfrm>
            <a:off x="9640075" y="3716625"/>
            <a:ext cx="247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0000"/>
                </a:solidFill>
              </a:rPr>
              <a:t>Accuracy: 67% with letters</a:t>
            </a:r>
            <a:endParaRPr>
              <a:solidFill>
                <a:srgbClr val="FF0000"/>
              </a:solidFill>
            </a:endParaRPr>
          </a:p>
        </p:txBody>
      </p:sp>
      <p:sp>
        <p:nvSpPr>
          <p:cNvPr id="266" name="Google Shape;266;g23dadf9b56b_1_48"/>
          <p:cNvSpPr txBox="1"/>
          <p:nvPr/>
        </p:nvSpPr>
        <p:spPr>
          <a:xfrm>
            <a:off x="10156375" y="3148450"/>
            <a:ext cx="144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Accuracy: 89%</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2142826880_1_3"/>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solidFill>
                  <a:schemeClr val="dk1"/>
                </a:solidFill>
              </a:rPr>
              <a:t>Neural Network</a:t>
            </a:r>
            <a:endParaRPr/>
          </a:p>
        </p:txBody>
      </p:sp>
      <p:sp>
        <p:nvSpPr>
          <p:cNvPr id="273" name="Google Shape;273;g22142826880_1_3"/>
          <p:cNvSpPr txBox="1"/>
          <p:nvPr>
            <p:ph idx="3" type="body"/>
          </p:nvPr>
        </p:nvSpPr>
        <p:spPr>
          <a:xfrm>
            <a:off x="0" y="6498900"/>
            <a:ext cx="121920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rPr lang="en-US"/>
              <a:t>https://www.researchgate.net/figure/A-typical-two-layer-neural-network-Input-layer-does-not-count-as-the-number-of-layers-of_fig4_282997080</a:t>
            </a:r>
            <a:endParaRPr/>
          </a:p>
        </p:txBody>
      </p:sp>
      <p:pic>
        <p:nvPicPr>
          <p:cNvPr id="274" name="Google Shape;274;g22142826880_1_3"/>
          <p:cNvPicPr preferRelativeResize="0"/>
          <p:nvPr/>
        </p:nvPicPr>
        <p:blipFill rotWithShape="1">
          <a:blip r:embed="rId3">
            <a:alphaModFix/>
          </a:blip>
          <a:srcRect b="0" l="0" r="0" t="0"/>
          <a:stretch/>
        </p:blipFill>
        <p:spPr>
          <a:xfrm>
            <a:off x="3193500" y="1524000"/>
            <a:ext cx="5541900" cy="4955111"/>
          </a:xfrm>
          <a:prstGeom prst="rect">
            <a:avLst/>
          </a:prstGeom>
          <a:noFill/>
          <a:ln>
            <a:noFill/>
          </a:ln>
        </p:spPr>
      </p:pic>
      <p:sp>
        <p:nvSpPr>
          <p:cNvPr id="275" name="Google Shape;275;g22142826880_1_3"/>
          <p:cNvSpPr txBox="1"/>
          <p:nvPr/>
        </p:nvSpPr>
        <p:spPr>
          <a:xfrm>
            <a:off x="1900525" y="2370800"/>
            <a:ext cx="13605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Input size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28*28 = 784</a:t>
            </a:r>
            <a:endParaRPr b="0" i="0" sz="1400" u="none" cap="none" strike="noStrike">
              <a:solidFill>
                <a:srgbClr val="000000"/>
              </a:solidFill>
              <a:latin typeface="Arial"/>
              <a:ea typeface="Arial"/>
              <a:cs typeface="Arial"/>
              <a:sym typeface="Arial"/>
            </a:endParaRPr>
          </a:p>
        </p:txBody>
      </p:sp>
      <p:sp>
        <p:nvSpPr>
          <p:cNvPr id="276" name="Google Shape;276;g22142826880_1_3"/>
          <p:cNvSpPr txBox="1"/>
          <p:nvPr/>
        </p:nvSpPr>
        <p:spPr>
          <a:xfrm>
            <a:off x="8500300" y="2613300"/>
            <a:ext cx="17826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Output size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36</a:t>
            </a:r>
            <a:endParaRPr b="0" i="0" sz="1400" u="none" cap="none" strike="noStrike">
              <a:solidFill>
                <a:srgbClr val="000000"/>
              </a:solidFill>
              <a:latin typeface="Arial"/>
              <a:ea typeface="Arial"/>
              <a:cs typeface="Arial"/>
              <a:sym typeface="Arial"/>
            </a:endParaRPr>
          </a:p>
        </p:txBody>
      </p:sp>
      <p:sp>
        <p:nvSpPr>
          <p:cNvPr id="277" name="Google Shape;277;g22142826880_1_3"/>
          <p:cNvSpPr txBox="1"/>
          <p:nvPr/>
        </p:nvSpPr>
        <p:spPr>
          <a:xfrm>
            <a:off x="6282350" y="1600950"/>
            <a:ext cx="2164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Hidden size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64</a:t>
            </a:r>
            <a:endParaRPr b="0" i="0" sz="1400" u="none" cap="none" strike="noStrike">
              <a:solidFill>
                <a:srgbClr val="000000"/>
              </a:solidFill>
              <a:latin typeface="Arial"/>
              <a:ea typeface="Arial"/>
              <a:cs typeface="Arial"/>
              <a:sym typeface="Arial"/>
            </a:endParaRPr>
          </a:p>
        </p:txBody>
      </p:sp>
      <p:sp>
        <p:nvSpPr>
          <p:cNvPr id="278" name="Google Shape;278;g22142826880_1_3"/>
          <p:cNvSpPr txBox="1"/>
          <p:nvPr/>
        </p:nvSpPr>
        <p:spPr>
          <a:xfrm>
            <a:off x="9646775" y="4071925"/>
            <a:ext cx="247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0000"/>
                </a:solidFill>
              </a:rPr>
              <a:t>Not enough memory space</a:t>
            </a:r>
            <a:endParaRPr>
              <a:solidFill>
                <a:srgbClr val="FF0000"/>
              </a:solidFill>
            </a:endParaRPr>
          </a:p>
        </p:txBody>
      </p:sp>
      <p:sp>
        <p:nvSpPr>
          <p:cNvPr id="279" name="Google Shape;279;g22142826880_1_3"/>
          <p:cNvSpPr txBox="1"/>
          <p:nvPr/>
        </p:nvSpPr>
        <p:spPr>
          <a:xfrm>
            <a:off x="9646775" y="3540550"/>
            <a:ext cx="247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Accuracy: 91% with letters</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g23e27a6c189_0_4"/>
          <p:cNvPicPr preferRelativeResize="0"/>
          <p:nvPr/>
        </p:nvPicPr>
        <p:blipFill rotWithShape="1">
          <a:blip r:embed="rId3">
            <a:alphaModFix/>
          </a:blip>
          <a:srcRect b="0" l="-2140" r="2139" t="0"/>
          <a:stretch/>
        </p:blipFill>
        <p:spPr>
          <a:xfrm>
            <a:off x="4214813" y="1913313"/>
            <a:ext cx="3762375" cy="4276725"/>
          </a:xfrm>
          <a:prstGeom prst="rect">
            <a:avLst/>
          </a:prstGeom>
          <a:noFill/>
          <a:ln>
            <a:noFill/>
          </a:ln>
        </p:spPr>
      </p:pic>
      <p:sp>
        <p:nvSpPr>
          <p:cNvPr id="286" name="Google Shape;286;g23e27a6c189_0_4"/>
          <p:cNvSpPr txBox="1"/>
          <p:nvPr>
            <p:ph idx="1" type="body"/>
          </p:nvPr>
        </p:nvSpPr>
        <p:spPr>
          <a:xfrm>
            <a:off x="495300" y="457200"/>
            <a:ext cx="10668000" cy="1066800"/>
          </a:xfrm>
          <a:prstGeom prst="rect">
            <a:avLst/>
          </a:prstGeom>
        </p:spPr>
        <p:txBody>
          <a:bodyPr anchorCtr="0" anchor="b" bIns="0" lIns="0" spcFirstLastPara="1" rIns="91425" wrap="square" tIns="45700">
            <a:normAutofit/>
          </a:bodyPr>
          <a:lstStyle/>
          <a:p>
            <a:pPr indent="0" lvl="0" marL="0" rtl="0" algn="l">
              <a:spcBef>
                <a:spcPts val="1000"/>
              </a:spcBef>
              <a:spcAft>
                <a:spcPts val="0"/>
              </a:spcAft>
              <a:buNone/>
            </a:pPr>
            <a:r>
              <a:rPr lang="en-US"/>
              <a:t>Solution: Compress Input Data?</a:t>
            </a:r>
            <a:endParaRPr/>
          </a:p>
        </p:txBody>
      </p:sp>
      <p:sp>
        <p:nvSpPr>
          <p:cNvPr id="287" name="Google Shape;287;g23e27a6c189_0_4"/>
          <p:cNvSpPr txBox="1"/>
          <p:nvPr>
            <p:ph idx="3" type="body"/>
          </p:nvPr>
        </p:nvSpPr>
        <p:spPr>
          <a:xfrm>
            <a:off x="0" y="6498902"/>
            <a:ext cx="6345300" cy="351000"/>
          </a:xfrm>
          <a:prstGeom prst="rect">
            <a:avLst/>
          </a:prstGeom>
        </p:spPr>
        <p:txBody>
          <a:bodyPr anchorCtr="0" anchor="ctr" bIns="91425" lIns="274300" spcFirstLastPara="1" rIns="91425" wrap="square" tIns="64000">
            <a:spAutoFit/>
          </a:bodyPr>
          <a:lstStyle/>
          <a:p>
            <a:pPr indent="0" lvl="0" marL="0" rtl="0" algn="l">
              <a:spcBef>
                <a:spcPts val="1000"/>
              </a:spcBef>
              <a:spcAft>
                <a:spcPts val="0"/>
              </a:spcAft>
              <a:buNone/>
            </a:pPr>
            <a:r>
              <a:rPr lang="en-US"/>
              <a:t>https://deeplizard.com/learn/video/YRhxdVk_sIs</a:t>
            </a:r>
            <a:endParaRPr/>
          </a:p>
        </p:txBody>
      </p:sp>
      <p:pic>
        <p:nvPicPr>
          <p:cNvPr id="288" name="Google Shape;288;g23e27a6c189_0_4"/>
          <p:cNvPicPr preferRelativeResize="0"/>
          <p:nvPr/>
        </p:nvPicPr>
        <p:blipFill>
          <a:blip r:embed="rId3">
            <a:alphaModFix/>
          </a:blip>
          <a:stretch>
            <a:fillRect/>
          </a:stretch>
        </p:blipFill>
        <p:spPr>
          <a:xfrm>
            <a:off x="587538" y="1966925"/>
            <a:ext cx="3762375" cy="4276725"/>
          </a:xfrm>
          <a:prstGeom prst="rect">
            <a:avLst/>
          </a:prstGeom>
          <a:noFill/>
          <a:ln>
            <a:noFill/>
          </a:ln>
        </p:spPr>
      </p:pic>
      <p:sp>
        <p:nvSpPr>
          <p:cNvPr id="289" name="Google Shape;289;g23e27a6c189_0_4"/>
          <p:cNvSpPr txBox="1"/>
          <p:nvPr/>
        </p:nvSpPr>
        <p:spPr>
          <a:xfrm>
            <a:off x="3418950" y="1913325"/>
            <a:ext cx="207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6x6 -&gt; 5x5</a:t>
            </a:r>
            <a:endParaRPr/>
          </a:p>
        </p:txBody>
      </p:sp>
      <p:pic>
        <p:nvPicPr>
          <p:cNvPr id="290" name="Google Shape;290;g23e27a6c189_0_4"/>
          <p:cNvPicPr preferRelativeResize="0"/>
          <p:nvPr/>
        </p:nvPicPr>
        <p:blipFill>
          <a:blip r:embed="rId3">
            <a:alphaModFix/>
          </a:blip>
          <a:stretch>
            <a:fillRect/>
          </a:stretch>
        </p:blipFill>
        <p:spPr>
          <a:xfrm>
            <a:off x="7878175" y="1913313"/>
            <a:ext cx="3762375" cy="4276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22142826880_1_10"/>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solidFill>
                  <a:schemeClr val="dk1"/>
                </a:solidFill>
              </a:rPr>
              <a:t>Convolutional Neural Network</a:t>
            </a:r>
            <a:endParaRPr/>
          </a:p>
        </p:txBody>
      </p:sp>
      <p:sp>
        <p:nvSpPr>
          <p:cNvPr id="297" name="Google Shape;297;g22142826880_1_10"/>
          <p:cNvSpPr txBox="1"/>
          <p:nvPr>
            <p:ph idx="3" type="body"/>
          </p:nvPr>
        </p:nvSpPr>
        <p:spPr>
          <a:xfrm>
            <a:off x="0" y="6498900"/>
            <a:ext cx="9084000" cy="3093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rPr lang="en-US" sz="1100"/>
              <a:t>https://www.researchgate.net/figure/Methodology-A-convolutional-neural-network-CNN-was-trained-to-classify-handwritten_fig1_343547826</a:t>
            </a:r>
            <a:endParaRPr/>
          </a:p>
        </p:txBody>
      </p:sp>
      <p:pic>
        <p:nvPicPr>
          <p:cNvPr id="298" name="Google Shape;298;g22142826880_1_10"/>
          <p:cNvPicPr preferRelativeResize="0"/>
          <p:nvPr/>
        </p:nvPicPr>
        <p:blipFill rotWithShape="1">
          <a:blip r:embed="rId3">
            <a:alphaModFix/>
          </a:blip>
          <a:srcRect b="7228" l="0" r="0" t="71831"/>
          <a:stretch/>
        </p:blipFill>
        <p:spPr>
          <a:xfrm>
            <a:off x="0" y="2349600"/>
            <a:ext cx="12191774" cy="2553101"/>
          </a:xfrm>
          <a:prstGeom prst="rect">
            <a:avLst/>
          </a:prstGeom>
          <a:noFill/>
          <a:ln>
            <a:noFill/>
          </a:ln>
        </p:spPr>
      </p:pic>
      <p:sp>
        <p:nvSpPr>
          <p:cNvPr id="299" name="Google Shape;299;g22142826880_1_10"/>
          <p:cNvSpPr txBox="1"/>
          <p:nvPr/>
        </p:nvSpPr>
        <p:spPr>
          <a:xfrm>
            <a:off x="666025" y="4625200"/>
            <a:ext cx="12765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Input size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32*32 = 1024</a:t>
            </a:r>
            <a:endParaRPr b="0" i="0" sz="1400" u="none" cap="none" strike="noStrike">
              <a:solidFill>
                <a:srgbClr val="000000"/>
              </a:solidFill>
              <a:latin typeface="Arial"/>
              <a:ea typeface="Arial"/>
              <a:cs typeface="Arial"/>
              <a:sym typeface="Arial"/>
            </a:endParaRPr>
          </a:p>
        </p:txBody>
      </p:sp>
      <p:sp>
        <p:nvSpPr>
          <p:cNvPr id="300" name="Google Shape;300;g22142826880_1_10"/>
          <p:cNvSpPr txBox="1"/>
          <p:nvPr/>
        </p:nvSpPr>
        <p:spPr>
          <a:xfrm>
            <a:off x="2539000" y="47036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(28*28*6)</a:t>
            </a:r>
            <a:endParaRPr b="0" i="0" sz="1400" u="none" cap="none" strike="noStrike">
              <a:solidFill>
                <a:srgbClr val="000000"/>
              </a:solidFill>
              <a:latin typeface="Arial"/>
              <a:ea typeface="Arial"/>
              <a:cs typeface="Arial"/>
              <a:sym typeface="Arial"/>
            </a:endParaRPr>
          </a:p>
        </p:txBody>
      </p:sp>
      <p:sp>
        <p:nvSpPr>
          <p:cNvPr id="301" name="Google Shape;301;g22142826880_1_10"/>
          <p:cNvSpPr txBox="1"/>
          <p:nvPr/>
        </p:nvSpPr>
        <p:spPr>
          <a:xfrm>
            <a:off x="4245475" y="47036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(14*14*6)</a:t>
            </a:r>
            <a:endParaRPr b="0" i="0" sz="1400" u="none" cap="none" strike="noStrike">
              <a:solidFill>
                <a:srgbClr val="000000"/>
              </a:solidFill>
              <a:latin typeface="Arial"/>
              <a:ea typeface="Arial"/>
              <a:cs typeface="Arial"/>
              <a:sym typeface="Arial"/>
            </a:endParaRPr>
          </a:p>
        </p:txBody>
      </p:sp>
      <p:sp>
        <p:nvSpPr>
          <p:cNvPr id="302" name="Google Shape;302;g22142826880_1_10"/>
          <p:cNvSpPr txBox="1"/>
          <p:nvPr/>
        </p:nvSpPr>
        <p:spPr>
          <a:xfrm>
            <a:off x="5951950" y="47036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(10*10*16)</a:t>
            </a:r>
            <a:endParaRPr b="0" i="0" sz="1400" u="none" cap="none" strike="noStrike">
              <a:solidFill>
                <a:srgbClr val="000000"/>
              </a:solidFill>
              <a:latin typeface="Arial"/>
              <a:ea typeface="Arial"/>
              <a:cs typeface="Arial"/>
              <a:sym typeface="Arial"/>
            </a:endParaRPr>
          </a:p>
        </p:txBody>
      </p:sp>
      <p:sp>
        <p:nvSpPr>
          <p:cNvPr id="303" name="Google Shape;303;g22142826880_1_10"/>
          <p:cNvSpPr txBox="1"/>
          <p:nvPr/>
        </p:nvSpPr>
        <p:spPr>
          <a:xfrm>
            <a:off x="7399400" y="4703600"/>
            <a:ext cx="12765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(5*5*16)</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400</a:t>
            </a:r>
            <a:endParaRPr b="0" i="0" sz="1400" u="none" cap="none" strike="noStrike">
              <a:solidFill>
                <a:srgbClr val="000000"/>
              </a:solidFill>
              <a:latin typeface="Arial"/>
              <a:ea typeface="Arial"/>
              <a:cs typeface="Arial"/>
              <a:sym typeface="Arial"/>
            </a:endParaRPr>
          </a:p>
        </p:txBody>
      </p:sp>
      <p:sp>
        <p:nvSpPr>
          <p:cNvPr id="304" name="Google Shape;304;g22142826880_1_10"/>
          <p:cNvSpPr txBox="1"/>
          <p:nvPr/>
        </p:nvSpPr>
        <p:spPr>
          <a:xfrm>
            <a:off x="1655350" y="22289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(6*1*5*5)</a:t>
            </a:r>
            <a:endParaRPr b="0" i="0" sz="1400" u="none" cap="none" strike="noStrike">
              <a:solidFill>
                <a:srgbClr val="000000"/>
              </a:solidFill>
              <a:latin typeface="Arial"/>
              <a:ea typeface="Arial"/>
              <a:cs typeface="Arial"/>
              <a:sym typeface="Arial"/>
            </a:endParaRPr>
          </a:p>
        </p:txBody>
      </p:sp>
      <p:sp>
        <p:nvSpPr>
          <p:cNvPr id="305" name="Google Shape;305;g22142826880_1_10"/>
          <p:cNvSpPr txBox="1"/>
          <p:nvPr/>
        </p:nvSpPr>
        <p:spPr>
          <a:xfrm>
            <a:off x="4809250" y="22289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(16*6*5*5)</a:t>
            </a:r>
            <a:endParaRPr b="0" i="0" sz="1400" u="none" cap="none" strike="noStrike">
              <a:solidFill>
                <a:srgbClr val="000000"/>
              </a:solidFill>
              <a:latin typeface="Arial"/>
              <a:ea typeface="Arial"/>
              <a:cs typeface="Arial"/>
              <a:sym typeface="Arial"/>
            </a:endParaRPr>
          </a:p>
        </p:txBody>
      </p:sp>
      <p:sp>
        <p:nvSpPr>
          <p:cNvPr id="306" name="Google Shape;306;g22142826880_1_10"/>
          <p:cNvSpPr txBox="1"/>
          <p:nvPr/>
        </p:nvSpPr>
        <p:spPr>
          <a:xfrm>
            <a:off x="3232300" y="22289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(2*2, 2)</a:t>
            </a:r>
            <a:endParaRPr b="0" i="0" sz="1400" u="none" cap="none" strike="noStrike">
              <a:solidFill>
                <a:srgbClr val="000000"/>
              </a:solidFill>
              <a:latin typeface="Arial"/>
              <a:ea typeface="Arial"/>
              <a:cs typeface="Arial"/>
              <a:sym typeface="Arial"/>
            </a:endParaRPr>
          </a:p>
        </p:txBody>
      </p:sp>
      <p:sp>
        <p:nvSpPr>
          <p:cNvPr id="307" name="Google Shape;307;g22142826880_1_10"/>
          <p:cNvSpPr txBox="1"/>
          <p:nvPr/>
        </p:nvSpPr>
        <p:spPr>
          <a:xfrm>
            <a:off x="6386200" y="22289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(2*2, 2)</a:t>
            </a:r>
            <a:endParaRPr b="0" i="0" sz="1400" u="none" cap="none" strike="noStrike">
              <a:solidFill>
                <a:srgbClr val="000000"/>
              </a:solidFill>
              <a:latin typeface="Arial"/>
              <a:ea typeface="Arial"/>
              <a:cs typeface="Arial"/>
              <a:sym typeface="Arial"/>
            </a:endParaRPr>
          </a:p>
        </p:txBody>
      </p:sp>
      <p:sp>
        <p:nvSpPr>
          <p:cNvPr id="308" name="Google Shape;308;g22142826880_1_10"/>
          <p:cNvSpPr/>
          <p:nvPr/>
        </p:nvSpPr>
        <p:spPr>
          <a:xfrm>
            <a:off x="11846375" y="2816675"/>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g22142826880_1_10"/>
          <p:cNvSpPr/>
          <p:nvPr/>
        </p:nvSpPr>
        <p:spPr>
          <a:xfrm>
            <a:off x="11846375" y="3091550"/>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g22142826880_1_10"/>
          <p:cNvSpPr/>
          <p:nvPr/>
        </p:nvSpPr>
        <p:spPr>
          <a:xfrm>
            <a:off x="11846375" y="3366425"/>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g22142826880_1_10"/>
          <p:cNvSpPr/>
          <p:nvPr/>
        </p:nvSpPr>
        <p:spPr>
          <a:xfrm>
            <a:off x="11846375" y="3641300"/>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2" name="Google Shape;312;g22142826880_1_10"/>
          <p:cNvCxnSpPr>
            <a:endCxn id="308" idx="2"/>
          </p:cNvCxnSpPr>
          <p:nvPr/>
        </p:nvCxnSpPr>
        <p:spPr>
          <a:xfrm>
            <a:off x="11609675" y="2767625"/>
            <a:ext cx="236700" cy="138900"/>
          </a:xfrm>
          <a:prstGeom prst="straightConnector1">
            <a:avLst/>
          </a:prstGeom>
          <a:noFill/>
          <a:ln cap="flat" cmpd="sng" w="9525">
            <a:solidFill>
              <a:schemeClr val="dk2"/>
            </a:solidFill>
            <a:prstDash val="solid"/>
            <a:round/>
            <a:headEnd len="sm" w="sm" type="none"/>
            <a:tailEnd len="sm" w="sm" type="none"/>
          </a:ln>
        </p:spPr>
      </p:cxnSp>
      <p:cxnSp>
        <p:nvCxnSpPr>
          <p:cNvPr id="313" name="Google Shape;313;g22142826880_1_10"/>
          <p:cNvCxnSpPr>
            <a:endCxn id="308" idx="2"/>
          </p:cNvCxnSpPr>
          <p:nvPr/>
        </p:nvCxnSpPr>
        <p:spPr>
          <a:xfrm flipH="1" rot="10800000">
            <a:off x="11601575" y="2906525"/>
            <a:ext cx="244800" cy="106200"/>
          </a:xfrm>
          <a:prstGeom prst="straightConnector1">
            <a:avLst/>
          </a:prstGeom>
          <a:noFill/>
          <a:ln cap="flat" cmpd="sng" w="9525">
            <a:solidFill>
              <a:schemeClr val="dk2"/>
            </a:solidFill>
            <a:prstDash val="solid"/>
            <a:round/>
            <a:headEnd len="sm" w="sm" type="none"/>
            <a:tailEnd len="sm" w="sm" type="none"/>
          </a:ln>
        </p:spPr>
      </p:cxnSp>
      <p:cxnSp>
        <p:nvCxnSpPr>
          <p:cNvPr id="314" name="Google Shape;314;g22142826880_1_10"/>
          <p:cNvCxnSpPr>
            <a:endCxn id="308" idx="2"/>
          </p:cNvCxnSpPr>
          <p:nvPr/>
        </p:nvCxnSpPr>
        <p:spPr>
          <a:xfrm flipH="1" rot="10800000">
            <a:off x="11576975" y="2906525"/>
            <a:ext cx="269400" cy="391800"/>
          </a:xfrm>
          <a:prstGeom prst="straightConnector1">
            <a:avLst/>
          </a:prstGeom>
          <a:noFill/>
          <a:ln cap="flat" cmpd="sng" w="9525">
            <a:solidFill>
              <a:schemeClr val="dk2"/>
            </a:solidFill>
            <a:prstDash val="solid"/>
            <a:round/>
            <a:headEnd len="sm" w="sm" type="none"/>
            <a:tailEnd len="sm" w="sm" type="none"/>
          </a:ln>
        </p:spPr>
      </p:cxnSp>
      <p:cxnSp>
        <p:nvCxnSpPr>
          <p:cNvPr id="315" name="Google Shape;315;g22142826880_1_10"/>
          <p:cNvCxnSpPr>
            <a:endCxn id="308" idx="2"/>
          </p:cNvCxnSpPr>
          <p:nvPr/>
        </p:nvCxnSpPr>
        <p:spPr>
          <a:xfrm flipH="1" rot="10800000">
            <a:off x="11585075" y="2906525"/>
            <a:ext cx="261300" cy="653100"/>
          </a:xfrm>
          <a:prstGeom prst="straightConnector1">
            <a:avLst/>
          </a:prstGeom>
          <a:noFill/>
          <a:ln cap="flat" cmpd="sng" w="9525">
            <a:solidFill>
              <a:schemeClr val="dk2"/>
            </a:solidFill>
            <a:prstDash val="solid"/>
            <a:round/>
            <a:headEnd len="sm" w="sm" type="none"/>
            <a:tailEnd len="sm" w="sm" type="none"/>
          </a:ln>
        </p:spPr>
      </p:cxnSp>
      <p:cxnSp>
        <p:nvCxnSpPr>
          <p:cNvPr id="316" name="Google Shape;316;g22142826880_1_10"/>
          <p:cNvCxnSpPr>
            <a:endCxn id="308" idx="2"/>
          </p:cNvCxnSpPr>
          <p:nvPr/>
        </p:nvCxnSpPr>
        <p:spPr>
          <a:xfrm flipH="1" rot="10800000">
            <a:off x="11601575" y="2906525"/>
            <a:ext cx="244800" cy="930600"/>
          </a:xfrm>
          <a:prstGeom prst="straightConnector1">
            <a:avLst/>
          </a:prstGeom>
          <a:noFill/>
          <a:ln cap="flat" cmpd="sng" w="9525">
            <a:solidFill>
              <a:schemeClr val="dk2"/>
            </a:solidFill>
            <a:prstDash val="solid"/>
            <a:round/>
            <a:headEnd len="sm" w="sm" type="none"/>
            <a:tailEnd len="sm" w="sm" type="none"/>
          </a:ln>
        </p:spPr>
      </p:cxnSp>
      <p:cxnSp>
        <p:nvCxnSpPr>
          <p:cNvPr id="317" name="Google Shape;317;g22142826880_1_10"/>
          <p:cNvCxnSpPr>
            <a:endCxn id="309" idx="2"/>
          </p:cNvCxnSpPr>
          <p:nvPr/>
        </p:nvCxnSpPr>
        <p:spPr>
          <a:xfrm>
            <a:off x="11617775" y="2775800"/>
            <a:ext cx="228600" cy="405600"/>
          </a:xfrm>
          <a:prstGeom prst="straightConnector1">
            <a:avLst/>
          </a:prstGeom>
          <a:noFill/>
          <a:ln cap="flat" cmpd="sng" w="9525">
            <a:solidFill>
              <a:schemeClr val="dk2"/>
            </a:solidFill>
            <a:prstDash val="solid"/>
            <a:round/>
            <a:headEnd len="sm" w="sm" type="none"/>
            <a:tailEnd len="sm" w="sm" type="none"/>
          </a:ln>
        </p:spPr>
      </p:cxnSp>
      <p:cxnSp>
        <p:nvCxnSpPr>
          <p:cNvPr id="318" name="Google Shape;318;g22142826880_1_10"/>
          <p:cNvCxnSpPr>
            <a:endCxn id="309" idx="2"/>
          </p:cNvCxnSpPr>
          <p:nvPr/>
        </p:nvCxnSpPr>
        <p:spPr>
          <a:xfrm>
            <a:off x="11593175" y="3012500"/>
            <a:ext cx="253200" cy="168900"/>
          </a:xfrm>
          <a:prstGeom prst="straightConnector1">
            <a:avLst/>
          </a:prstGeom>
          <a:noFill/>
          <a:ln cap="flat" cmpd="sng" w="9525">
            <a:solidFill>
              <a:schemeClr val="dk2"/>
            </a:solidFill>
            <a:prstDash val="solid"/>
            <a:round/>
            <a:headEnd len="sm" w="sm" type="none"/>
            <a:tailEnd len="sm" w="sm" type="none"/>
          </a:ln>
        </p:spPr>
      </p:cxnSp>
      <p:cxnSp>
        <p:nvCxnSpPr>
          <p:cNvPr id="319" name="Google Shape;319;g22142826880_1_10"/>
          <p:cNvCxnSpPr>
            <a:endCxn id="309" idx="2"/>
          </p:cNvCxnSpPr>
          <p:nvPr/>
        </p:nvCxnSpPr>
        <p:spPr>
          <a:xfrm flipH="1" rot="10800000">
            <a:off x="11593175" y="3181400"/>
            <a:ext cx="253200" cy="108900"/>
          </a:xfrm>
          <a:prstGeom prst="straightConnector1">
            <a:avLst/>
          </a:prstGeom>
          <a:noFill/>
          <a:ln cap="flat" cmpd="sng" w="9525">
            <a:solidFill>
              <a:schemeClr val="dk2"/>
            </a:solidFill>
            <a:prstDash val="solid"/>
            <a:round/>
            <a:headEnd len="sm" w="sm" type="none"/>
            <a:tailEnd len="sm" w="sm" type="none"/>
          </a:ln>
        </p:spPr>
      </p:cxnSp>
      <p:cxnSp>
        <p:nvCxnSpPr>
          <p:cNvPr id="320" name="Google Shape;320;g22142826880_1_10"/>
          <p:cNvCxnSpPr>
            <a:endCxn id="309" idx="2"/>
          </p:cNvCxnSpPr>
          <p:nvPr/>
        </p:nvCxnSpPr>
        <p:spPr>
          <a:xfrm flipH="1" rot="10800000">
            <a:off x="11601575" y="3181400"/>
            <a:ext cx="244800" cy="394500"/>
          </a:xfrm>
          <a:prstGeom prst="straightConnector1">
            <a:avLst/>
          </a:prstGeom>
          <a:noFill/>
          <a:ln cap="flat" cmpd="sng" w="9525">
            <a:solidFill>
              <a:schemeClr val="dk2"/>
            </a:solidFill>
            <a:prstDash val="solid"/>
            <a:round/>
            <a:headEnd len="sm" w="sm" type="none"/>
            <a:tailEnd len="sm" w="sm" type="none"/>
          </a:ln>
        </p:spPr>
      </p:cxnSp>
      <p:cxnSp>
        <p:nvCxnSpPr>
          <p:cNvPr id="321" name="Google Shape;321;g22142826880_1_10"/>
          <p:cNvCxnSpPr>
            <a:endCxn id="309" idx="2"/>
          </p:cNvCxnSpPr>
          <p:nvPr/>
        </p:nvCxnSpPr>
        <p:spPr>
          <a:xfrm flipH="1" rot="10800000">
            <a:off x="11617775" y="3181400"/>
            <a:ext cx="228600" cy="655800"/>
          </a:xfrm>
          <a:prstGeom prst="straightConnector1">
            <a:avLst/>
          </a:prstGeom>
          <a:noFill/>
          <a:ln cap="flat" cmpd="sng" w="9525">
            <a:solidFill>
              <a:schemeClr val="dk2"/>
            </a:solidFill>
            <a:prstDash val="solid"/>
            <a:round/>
            <a:headEnd len="sm" w="sm" type="none"/>
            <a:tailEnd len="sm" w="sm" type="none"/>
          </a:ln>
        </p:spPr>
      </p:cxnSp>
      <p:cxnSp>
        <p:nvCxnSpPr>
          <p:cNvPr id="322" name="Google Shape;322;g22142826880_1_10"/>
          <p:cNvCxnSpPr>
            <a:endCxn id="310" idx="2"/>
          </p:cNvCxnSpPr>
          <p:nvPr/>
        </p:nvCxnSpPr>
        <p:spPr>
          <a:xfrm>
            <a:off x="11617775" y="2775875"/>
            <a:ext cx="228600" cy="680400"/>
          </a:xfrm>
          <a:prstGeom prst="straightConnector1">
            <a:avLst/>
          </a:prstGeom>
          <a:noFill/>
          <a:ln cap="flat" cmpd="sng" w="9525">
            <a:solidFill>
              <a:schemeClr val="dk2"/>
            </a:solidFill>
            <a:prstDash val="solid"/>
            <a:round/>
            <a:headEnd len="sm" w="sm" type="none"/>
            <a:tailEnd len="sm" w="sm" type="none"/>
          </a:ln>
        </p:spPr>
      </p:cxnSp>
      <p:cxnSp>
        <p:nvCxnSpPr>
          <p:cNvPr id="323" name="Google Shape;323;g22142826880_1_10"/>
          <p:cNvCxnSpPr>
            <a:endCxn id="311" idx="2"/>
          </p:cNvCxnSpPr>
          <p:nvPr/>
        </p:nvCxnSpPr>
        <p:spPr>
          <a:xfrm>
            <a:off x="11617775" y="2759450"/>
            <a:ext cx="228600" cy="971700"/>
          </a:xfrm>
          <a:prstGeom prst="straightConnector1">
            <a:avLst/>
          </a:prstGeom>
          <a:noFill/>
          <a:ln cap="flat" cmpd="sng" w="9525">
            <a:solidFill>
              <a:schemeClr val="dk2"/>
            </a:solidFill>
            <a:prstDash val="solid"/>
            <a:round/>
            <a:headEnd len="sm" w="sm" type="none"/>
            <a:tailEnd len="sm" w="sm" type="none"/>
          </a:ln>
        </p:spPr>
      </p:cxnSp>
      <p:cxnSp>
        <p:nvCxnSpPr>
          <p:cNvPr id="324" name="Google Shape;324;g22142826880_1_10"/>
          <p:cNvCxnSpPr>
            <a:endCxn id="310" idx="2"/>
          </p:cNvCxnSpPr>
          <p:nvPr/>
        </p:nvCxnSpPr>
        <p:spPr>
          <a:xfrm>
            <a:off x="11601575" y="3020675"/>
            <a:ext cx="244800" cy="435600"/>
          </a:xfrm>
          <a:prstGeom prst="straightConnector1">
            <a:avLst/>
          </a:prstGeom>
          <a:noFill/>
          <a:ln cap="flat" cmpd="sng" w="9525">
            <a:solidFill>
              <a:schemeClr val="dk2"/>
            </a:solidFill>
            <a:prstDash val="solid"/>
            <a:round/>
            <a:headEnd len="sm" w="sm" type="none"/>
            <a:tailEnd len="sm" w="sm" type="none"/>
          </a:ln>
        </p:spPr>
      </p:cxnSp>
      <p:cxnSp>
        <p:nvCxnSpPr>
          <p:cNvPr id="325" name="Google Shape;325;g22142826880_1_10"/>
          <p:cNvCxnSpPr>
            <a:endCxn id="310" idx="3"/>
          </p:cNvCxnSpPr>
          <p:nvPr/>
        </p:nvCxnSpPr>
        <p:spPr>
          <a:xfrm>
            <a:off x="11601475" y="3281909"/>
            <a:ext cx="268800" cy="237900"/>
          </a:xfrm>
          <a:prstGeom prst="straightConnector1">
            <a:avLst/>
          </a:prstGeom>
          <a:noFill/>
          <a:ln cap="flat" cmpd="sng" w="9525">
            <a:solidFill>
              <a:schemeClr val="dk2"/>
            </a:solidFill>
            <a:prstDash val="solid"/>
            <a:round/>
            <a:headEnd len="sm" w="sm" type="none"/>
            <a:tailEnd len="sm" w="sm" type="none"/>
          </a:ln>
        </p:spPr>
      </p:cxnSp>
      <p:cxnSp>
        <p:nvCxnSpPr>
          <p:cNvPr id="326" name="Google Shape;326;g22142826880_1_10"/>
          <p:cNvCxnSpPr>
            <a:endCxn id="310" idx="2"/>
          </p:cNvCxnSpPr>
          <p:nvPr/>
        </p:nvCxnSpPr>
        <p:spPr>
          <a:xfrm flipH="1" rot="10800000">
            <a:off x="11601575" y="3456275"/>
            <a:ext cx="244800" cy="119700"/>
          </a:xfrm>
          <a:prstGeom prst="straightConnector1">
            <a:avLst/>
          </a:prstGeom>
          <a:noFill/>
          <a:ln cap="flat" cmpd="sng" w="9525">
            <a:solidFill>
              <a:schemeClr val="dk2"/>
            </a:solidFill>
            <a:prstDash val="solid"/>
            <a:round/>
            <a:headEnd len="sm" w="sm" type="none"/>
            <a:tailEnd len="sm" w="sm" type="none"/>
          </a:ln>
        </p:spPr>
      </p:cxnSp>
      <p:cxnSp>
        <p:nvCxnSpPr>
          <p:cNvPr id="327" name="Google Shape;327;g22142826880_1_10"/>
          <p:cNvCxnSpPr>
            <a:endCxn id="310" idx="2"/>
          </p:cNvCxnSpPr>
          <p:nvPr/>
        </p:nvCxnSpPr>
        <p:spPr>
          <a:xfrm flipH="1" rot="10800000">
            <a:off x="11625875" y="3456275"/>
            <a:ext cx="220500" cy="381000"/>
          </a:xfrm>
          <a:prstGeom prst="straightConnector1">
            <a:avLst/>
          </a:prstGeom>
          <a:noFill/>
          <a:ln cap="flat" cmpd="sng" w="9525">
            <a:solidFill>
              <a:schemeClr val="dk2"/>
            </a:solidFill>
            <a:prstDash val="solid"/>
            <a:round/>
            <a:headEnd len="sm" w="sm" type="none"/>
            <a:tailEnd len="sm" w="sm" type="none"/>
          </a:ln>
        </p:spPr>
      </p:cxnSp>
      <p:cxnSp>
        <p:nvCxnSpPr>
          <p:cNvPr id="328" name="Google Shape;328;g22142826880_1_10"/>
          <p:cNvCxnSpPr>
            <a:endCxn id="311" idx="3"/>
          </p:cNvCxnSpPr>
          <p:nvPr/>
        </p:nvCxnSpPr>
        <p:spPr>
          <a:xfrm>
            <a:off x="11601475" y="3029084"/>
            <a:ext cx="268800" cy="765600"/>
          </a:xfrm>
          <a:prstGeom prst="straightConnector1">
            <a:avLst/>
          </a:prstGeom>
          <a:noFill/>
          <a:ln cap="flat" cmpd="sng" w="9525">
            <a:solidFill>
              <a:schemeClr val="dk2"/>
            </a:solidFill>
            <a:prstDash val="solid"/>
            <a:round/>
            <a:headEnd len="sm" w="sm" type="none"/>
            <a:tailEnd len="sm" w="sm" type="none"/>
          </a:ln>
        </p:spPr>
      </p:cxnSp>
      <p:cxnSp>
        <p:nvCxnSpPr>
          <p:cNvPr id="329" name="Google Shape;329;g22142826880_1_10"/>
          <p:cNvCxnSpPr>
            <a:endCxn id="311" idx="2"/>
          </p:cNvCxnSpPr>
          <p:nvPr/>
        </p:nvCxnSpPr>
        <p:spPr>
          <a:xfrm>
            <a:off x="11593175" y="3290150"/>
            <a:ext cx="253200" cy="441000"/>
          </a:xfrm>
          <a:prstGeom prst="straightConnector1">
            <a:avLst/>
          </a:prstGeom>
          <a:noFill/>
          <a:ln cap="flat" cmpd="sng" w="9525">
            <a:solidFill>
              <a:schemeClr val="dk2"/>
            </a:solidFill>
            <a:prstDash val="solid"/>
            <a:round/>
            <a:headEnd len="sm" w="sm" type="none"/>
            <a:tailEnd len="sm" w="sm" type="none"/>
          </a:ln>
        </p:spPr>
      </p:cxnSp>
      <p:cxnSp>
        <p:nvCxnSpPr>
          <p:cNvPr id="330" name="Google Shape;330;g22142826880_1_10"/>
          <p:cNvCxnSpPr>
            <a:endCxn id="311" idx="2"/>
          </p:cNvCxnSpPr>
          <p:nvPr/>
        </p:nvCxnSpPr>
        <p:spPr>
          <a:xfrm>
            <a:off x="11609675" y="3567650"/>
            <a:ext cx="236700" cy="163500"/>
          </a:xfrm>
          <a:prstGeom prst="straightConnector1">
            <a:avLst/>
          </a:prstGeom>
          <a:noFill/>
          <a:ln cap="flat" cmpd="sng" w="9525">
            <a:solidFill>
              <a:schemeClr val="dk2"/>
            </a:solidFill>
            <a:prstDash val="solid"/>
            <a:round/>
            <a:headEnd len="sm" w="sm" type="none"/>
            <a:tailEnd len="sm" w="sm" type="none"/>
          </a:ln>
        </p:spPr>
      </p:cxnSp>
      <p:cxnSp>
        <p:nvCxnSpPr>
          <p:cNvPr id="331" name="Google Shape;331;g22142826880_1_10"/>
          <p:cNvCxnSpPr>
            <a:endCxn id="311" idx="2"/>
          </p:cNvCxnSpPr>
          <p:nvPr/>
        </p:nvCxnSpPr>
        <p:spPr>
          <a:xfrm flipH="1" rot="10800000">
            <a:off x="11601575" y="3731150"/>
            <a:ext cx="244800" cy="122400"/>
          </a:xfrm>
          <a:prstGeom prst="straightConnector1">
            <a:avLst/>
          </a:prstGeom>
          <a:noFill/>
          <a:ln cap="flat" cmpd="sng" w="9525">
            <a:solidFill>
              <a:schemeClr val="dk2"/>
            </a:solidFill>
            <a:prstDash val="solid"/>
            <a:round/>
            <a:headEnd len="sm" w="sm" type="none"/>
            <a:tailEnd len="sm" w="sm" type="none"/>
          </a:ln>
        </p:spPr>
      </p:cxnSp>
      <p:sp>
        <p:nvSpPr>
          <p:cNvPr id="332" name="Google Shape;332;g22142826880_1_10"/>
          <p:cNvSpPr/>
          <p:nvPr/>
        </p:nvSpPr>
        <p:spPr>
          <a:xfrm flipH="1">
            <a:off x="11936375" y="3967850"/>
            <a:ext cx="24300" cy="40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g22142826880_1_10"/>
          <p:cNvSpPr/>
          <p:nvPr/>
        </p:nvSpPr>
        <p:spPr>
          <a:xfrm flipH="1">
            <a:off x="11936375" y="4155500"/>
            <a:ext cx="24300" cy="40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g22142826880_1_10"/>
          <p:cNvSpPr/>
          <p:nvPr/>
        </p:nvSpPr>
        <p:spPr>
          <a:xfrm flipH="1">
            <a:off x="11936375" y="4061675"/>
            <a:ext cx="24300" cy="40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g22142826880_1_10"/>
          <p:cNvSpPr/>
          <p:nvPr/>
        </p:nvSpPr>
        <p:spPr>
          <a:xfrm>
            <a:off x="11866925" y="4283525"/>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g22142826880_1_10"/>
          <p:cNvSpPr txBox="1"/>
          <p:nvPr/>
        </p:nvSpPr>
        <p:spPr>
          <a:xfrm>
            <a:off x="9500375" y="2006975"/>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400*120</a:t>
            </a:r>
            <a:endParaRPr b="0" i="0" sz="1400" u="none" cap="none" strike="noStrike">
              <a:solidFill>
                <a:srgbClr val="000000"/>
              </a:solidFill>
              <a:latin typeface="Arial"/>
              <a:ea typeface="Arial"/>
              <a:cs typeface="Arial"/>
              <a:sym typeface="Arial"/>
            </a:endParaRPr>
          </a:p>
        </p:txBody>
      </p:sp>
      <p:sp>
        <p:nvSpPr>
          <p:cNvPr id="337" name="Google Shape;337;g22142826880_1_10"/>
          <p:cNvSpPr txBox="1"/>
          <p:nvPr/>
        </p:nvSpPr>
        <p:spPr>
          <a:xfrm>
            <a:off x="10432375" y="2015163"/>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120*84</a:t>
            </a:r>
            <a:endParaRPr b="0" i="0" sz="1400" u="none" cap="none" strike="noStrike">
              <a:solidFill>
                <a:srgbClr val="000000"/>
              </a:solidFill>
              <a:latin typeface="Arial"/>
              <a:ea typeface="Arial"/>
              <a:cs typeface="Arial"/>
              <a:sym typeface="Arial"/>
            </a:endParaRPr>
          </a:p>
        </p:txBody>
      </p:sp>
      <p:sp>
        <p:nvSpPr>
          <p:cNvPr id="338" name="Google Shape;338;g22142826880_1_10"/>
          <p:cNvSpPr txBox="1"/>
          <p:nvPr/>
        </p:nvSpPr>
        <p:spPr>
          <a:xfrm>
            <a:off x="11117050" y="2345725"/>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84*36</a:t>
            </a:r>
            <a:endParaRPr b="0" i="0" sz="1400" u="none" cap="none" strike="noStrike">
              <a:solidFill>
                <a:srgbClr val="000000"/>
              </a:solidFill>
              <a:latin typeface="Arial"/>
              <a:ea typeface="Arial"/>
              <a:cs typeface="Arial"/>
              <a:sym typeface="Arial"/>
            </a:endParaRPr>
          </a:p>
        </p:txBody>
      </p:sp>
      <p:sp>
        <p:nvSpPr>
          <p:cNvPr id="339" name="Google Shape;339;g22142826880_1_10"/>
          <p:cNvSpPr txBox="1"/>
          <p:nvPr/>
        </p:nvSpPr>
        <p:spPr>
          <a:xfrm>
            <a:off x="10150475" y="4902700"/>
            <a:ext cx="947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1*120</a:t>
            </a:r>
            <a:endParaRPr b="0" i="0" sz="1400" u="none" cap="none" strike="noStrike">
              <a:solidFill>
                <a:srgbClr val="000000"/>
              </a:solidFill>
              <a:latin typeface="Arial"/>
              <a:ea typeface="Arial"/>
              <a:cs typeface="Arial"/>
              <a:sym typeface="Arial"/>
            </a:endParaRPr>
          </a:p>
        </p:txBody>
      </p:sp>
      <p:sp>
        <p:nvSpPr>
          <p:cNvPr id="340" name="Google Shape;340;g22142826880_1_10"/>
          <p:cNvSpPr txBox="1"/>
          <p:nvPr/>
        </p:nvSpPr>
        <p:spPr>
          <a:xfrm>
            <a:off x="11163300" y="4678175"/>
            <a:ext cx="588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1*84</a:t>
            </a:r>
            <a:endParaRPr b="0" i="0" sz="1400" u="none" cap="none" strike="noStrike">
              <a:solidFill>
                <a:srgbClr val="000000"/>
              </a:solidFill>
              <a:latin typeface="Arial"/>
              <a:ea typeface="Arial"/>
              <a:cs typeface="Arial"/>
              <a:sym typeface="Arial"/>
            </a:endParaRPr>
          </a:p>
        </p:txBody>
      </p:sp>
      <p:sp>
        <p:nvSpPr>
          <p:cNvPr id="341" name="Google Shape;341;g22142826880_1_10"/>
          <p:cNvSpPr txBox="1"/>
          <p:nvPr/>
        </p:nvSpPr>
        <p:spPr>
          <a:xfrm>
            <a:off x="11654375" y="4530800"/>
            <a:ext cx="588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1*36</a:t>
            </a:r>
            <a:endParaRPr b="0" i="0" sz="1400" u="none" cap="none" strike="noStrike">
              <a:solidFill>
                <a:srgbClr val="000000"/>
              </a:solidFill>
              <a:latin typeface="Arial"/>
              <a:ea typeface="Arial"/>
              <a:cs typeface="Arial"/>
              <a:sym typeface="Arial"/>
            </a:endParaRPr>
          </a:p>
        </p:txBody>
      </p:sp>
      <p:sp>
        <p:nvSpPr>
          <p:cNvPr id="342" name="Google Shape;342;g22142826880_1_10"/>
          <p:cNvSpPr txBox="1"/>
          <p:nvPr/>
        </p:nvSpPr>
        <p:spPr>
          <a:xfrm>
            <a:off x="9248550" y="4732900"/>
            <a:ext cx="947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1*400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23dadf9b56b_1_63"/>
          <p:cNvSpPr txBox="1"/>
          <p:nvPr>
            <p:ph idx="1" type="body"/>
          </p:nvPr>
        </p:nvSpPr>
        <p:spPr>
          <a:xfrm>
            <a:off x="1485900" y="2514600"/>
            <a:ext cx="8279100" cy="1367400"/>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SzPts val="3600"/>
              <a:buNone/>
            </a:pPr>
            <a:r>
              <a:rPr lang="en-US"/>
              <a:t>Self-Checking Assembly Tests and Python Auto-Tester</a:t>
            </a:r>
            <a:endParaRPr/>
          </a:p>
        </p:txBody>
      </p:sp>
      <p:sp>
        <p:nvSpPr>
          <p:cNvPr id="349" name="Google Shape;349;g23dadf9b56b_1_63"/>
          <p:cNvSpPr txBox="1"/>
          <p:nvPr>
            <p:ph idx="2" type="body"/>
          </p:nvPr>
        </p:nvSpPr>
        <p:spPr>
          <a:xfrm>
            <a:off x="1485900" y="4226928"/>
            <a:ext cx="5264100" cy="3546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lang="en-US"/>
              <a:t>Fully Automated Processor Validation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23dadf9b56b_1_69"/>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ASM tests</a:t>
            </a:r>
            <a:endParaRPr/>
          </a:p>
        </p:txBody>
      </p:sp>
      <p:sp>
        <p:nvSpPr>
          <p:cNvPr id="356" name="Google Shape;356;g23dadf9b56b_1_69"/>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graphicFrame>
        <p:nvGraphicFramePr>
          <p:cNvPr id="357" name="Google Shape;357;g23dadf9b56b_1_69"/>
          <p:cNvGraphicFramePr/>
          <p:nvPr/>
        </p:nvGraphicFramePr>
        <p:xfrm>
          <a:off x="876275" y="4369205"/>
          <a:ext cx="3000000" cy="3000000"/>
        </p:xfrm>
        <a:graphic>
          <a:graphicData uri="http://schemas.openxmlformats.org/drawingml/2006/table">
            <a:tbl>
              <a:tblPr>
                <a:noFill/>
                <a:tableStyleId>{6E7240C9-A28D-4112-B01D-BF365B6CC683}</a:tableStyleId>
              </a:tblPr>
              <a:tblGrid>
                <a:gridCol w="1469575"/>
                <a:gridCol w="1469575"/>
                <a:gridCol w="1469575"/>
                <a:gridCol w="1469575"/>
                <a:gridCol w="1469575"/>
                <a:gridCol w="1469575"/>
                <a:gridCol w="1469575"/>
              </a:tblGrid>
              <a:tr h="560450">
                <a:tc>
                  <a:txBody>
                    <a:bodyPr/>
                    <a:lstStyle/>
                    <a:p>
                      <a:pPr indent="0" lvl="0" marL="0" rtl="0" algn="l">
                        <a:spcBef>
                          <a:spcPts val="0"/>
                        </a:spcBef>
                        <a:spcAft>
                          <a:spcPts val="0"/>
                        </a:spcAft>
                        <a:buNone/>
                      </a:pPr>
                      <a:r>
                        <a:rPr lang="en-US"/>
                        <a:t>umul.asm</a:t>
                      </a:r>
                      <a:endParaRPr/>
                    </a:p>
                  </a:txBody>
                  <a:tcPr marT="91425" marB="91425" marR="91425" marL="91425"/>
                </a:tc>
                <a:tc>
                  <a:txBody>
                    <a:bodyPr/>
                    <a:lstStyle/>
                    <a:p>
                      <a:pPr indent="0" lvl="0" marL="0" rtl="0" algn="l">
                        <a:spcBef>
                          <a:spcPts val="0"/>
                        </a:spcBef>
                        <a:spcAft>
                          <a:spcPts val="0"/>
                        </a:spcAft>
                        <a:buNone/>
                      </a:pPr>
                      <a:r>
                        <a:rPr lang="en-US"/>
                        <a:t>subi.asm</a:t>
                      </a:r>
                      <a:endParaRPr/>
                    </a:p>
                  </a:txBody>
                  <a:tcPr marT="91425" marB="91425" marR="91425" marL="91425"/>
                </a:tc>
                <a:tc>
                  <a:txBody>
                    <a:bodyPr/>
                    <a:lstStyle/>
                    <a:p>
                      <a:pPr indent="0" lvl="0" marL="0" rtl="0" algn="l">
                        <a:spcBef>
                          <a:spcPts val="0"/>
                        </a:spcBef>
                        <a:spcAft>
                          <a:spcPts val="0"/>
                        </a:spcAft>
                        <a:buNone/>
                      </a:pPr>
                      <a:r>
                        <a:rPr lang="en-US"/>
                        <a:t>subf.asm</a:t>
                      </a:r>
                      <a:endParaRPr/>
                    </a:p>
                  </a:txBody>
                  <a:tcPr marT="91425" marB="91425" marR="91425" marL="91425"/>
                </a:tc>
                <a:tc>
                  <a:txBody>
                    <a:bodyPr/>
                    <a:lstStyle/>
                    <a:p>
                      <a:pPr indent="0" lvl="0" marL="0" rtl="0" algn="l">
                        <a:spcBef>
                          <a:spcPts val="0"/>
                        </a:spcBef>
                        <a:spcAft>
                          <a:spcPts val="0"/>
                        </a:spcAft>
                        <a:buNone/>
                      </a:pPr>
                      <a:r>
                        <a:rPr lang="en-US"/>
                        <a:t>sub.asm</a:t>
                      </a:r>
                      <a:endParaRPr/>
                    </a:p>
                  </a:txBody>
                  <a:tcPr marT="91425" marB="91425" marR="91425" marL="91425"/>
                </a:tc>
                <a:tc>
                  <a:txBody>
                    <a:bodyPr/>
                    <a:lstStyle/>
                    <a:p>
                      <a:pPr indent="0" lvl="0" marL="0" rtl="0" algn="l">
                        <a:spcBef>
                          <a:spcPts val="0"/>
                        </a:spcBef>
                        <a:spcAft>
                          <a:spcPts val="0"/>
                        </a:spcAft>
                        <a:buNone/>
                      </a:pPr>
                      <a:r>
                        <a:rPr lang="en-US"/>
                        <a:t>srl.asm</a:t>
                      </a:r>
                      <a:endParaRPr/>
                    </a:p>
                  </a:txBody>
                  <a:tcPr marT="91425" marB="91425" marR="91425" marL="91425"/>
                </a:tc>
                <a:tc>
                  <a:txBody>
                    <a:bodyPr/>
                    <a:lstStyle/>
                    <a:p>
                      <a:pPr indent="0" lvl="0" marL="0" rtl="0" algn="l">
                        <a:spcBef>
                          <a:spcPts val="0"/>
                        </a:spcBef>
                        <a:spcAft>
                          <a:spcPts val="0"/>
                        </a:spcAft>
                        <a:buNone/>
                      </a:pPr>
                      <a:r>
                        <a:rPr lang="en-US"/>
                        <a:t>sra.asm</a:t>
                      </a:r>
                      <a:endParaRPr/>
                    </a:p>
                  </a:txBody>
                  <a:tcPr marT="91425" marB="91425" marR="91425" marL="91425"/>
                </a:tc>
                <a:tc>
                  <a:txBody>
                    <a:bodyPr/>
                    <a:lstStyle/>
                    <a:p>
                      <a:pPr indent="0" lvl="0" marL="0" rtl="0" algn="l">
                        <a:spcBef>
                          <a:spcPts val="0"/>
                        </a:spcBef>
                        <a:spcAft>
                          <a:spcPts val="0"/>
                        </a:spcAft>
                        <a:buNone/>
                      </a:pPr>
                      <a:r>
                        <a:rPr lang="en-US"/>
                        <a:t>sll.asm</a:t>
                      </a:r>
                      <a:endParaRPr/>
                    </a:p>
                  </a:txBody>
                  <a:tcPr marT="91425" marB="91425" marR="91425" marL="91425"/>
                </a:tc>
              </a:tr>
              <a:tr h="560450">
                <a:tc>
                  <a:txBody>
                    <a:bodyPr/>
                    <a:lstStyle/>
                    <a:p>
                      <a:pPr indent="0" lvl="0" marL="0" rtl="0" algn="l">
                        <a:spcBef>
                          <a:spcPts val="0"/>
                        </a:spcBef>
                        <a:spcAft>
                          <a:spcPts val="0"/>
                        </a:spcAft>
                        <a:buNone/>
                      </a:pPr>
                      <a:r>
                        <a:rPr lang="en-US"/>
                        <a:t>poppush.asm</a:t>
                      </a:r>
                      <a:endParaRPr/>
                    </a:p>
                  </a:txBody>
                  <a:tcPr marT="91425" marB="91425" marR="91425" marL="91425"/>
                </a:tc>
                <a:tc>
                  <a:txBody>
                    <a:bodyPr/>
                    <a:lstStyle/>
                    <a:p>
                      <a:pPr indent="0" lvl="0" marL="0" rtl="0" algn="l">
                        <a:spcBef>
                          <a:spcPts val="0"/>
                        </a:spcBef>
                        <a:spcAft>
                          <a:spcPts val="0"/>
                        </a:spcAft>
                        <a:buNone/>
                      </a:pPr>
                      <a:r>
                        <a:rPr lang="en-US"/>
                        <a:t>nor.asm</a:t>
                      </a:r>
                      <a:endParaRPr/>
                    </a:p>
                  </a:txBody>
                  <a:tcPr marT="91425" marB="91425" marR="91425" marL="91425"/>
                </a:tc>
                <a:tc>
                  <a:txBody>
                    <a:bodyPr/>
                    <a:lstStyle/>
                    <a:p>
                      <a:pPr indent="0" lvl="0" marL="0" rtl="0" algn="l">
                        <a:spcBef>
                          <a:spcPts val="0"/>
                        </a:spcBef>
                        <a:spcAft>
                          <a:spcPts val="0"/>
                        </a:spcAft>
                        <a:buNone/>
                      </a:pPr>
                      <a:r>
                        <a:rPr lang="en-US"/>
                        <a:t>mulf.asm</a:t>
                      </a:r>
                      <a:endParaRPr/>
                    </a:p>
                  </a:txBody>
                  <a:tcPr marT="91425" marB="91425" marR="91425" marL="91425"/>
                </a:tc>
                <a:tc>
                  <a:txBody>
                    <a:bodyPr/>
                    <a:lstStyle/>
                    <a:p>
                      <a:pPr indent="0" lvl="0" marL="0" rtl="0" algn="l">
                        <a:spcBef>
                          <a:spcPts val="0"/>
                        </a:spcBef>
                        <a:spcAft>
                          <a:spcPts val="0"/>
                        </a:spcAft>
                        <a:buNone/>
                      </a:pPr>
                      <a:r>
                        <a:rPr lang="en-US"/>
                        <a:t>mul.asm</a:t>
                      </a:r>
                      <a:endParaRPr/>
                    </a:p>
                  </a:txBody>
                  <a:tcPr marT="91425" marB="91425" marR="91425" marL="91425"/>
                </a:tc>
                <a:tc>
                  <a:txBody>
                    <a:bodyPr/>
                    <a:lstStyle/>
                    <a:p>
                      <a:pPr indent="0" lvl="0" marL="0" rtl="0" algn="l">
                        <a:spcBef>
                          <a:spcPts val="0"/>
                        </a:spcBef>
                        <a:spcAft>
                          <a:spcPts val="0"/>
                        </a:spcAft>
                        <a:buNone/>
                      </a:pPr>
                      <a:r>
                        <a:rPr lang="en-US"/>
                        <a:t>lwsw.asm</a:t>
                      </a:r>
                      <a:endParaRPr/>
                    </a:p>
                  </a:txBody>
                  <a:tcPr marT="91425" marB="91425" marR="91425" marL="91425"/>
                </a:tc>
                <a:tc>
                  <a:txBody>
                    <a:bodyPr/>
                    <a:lstStyle/>
                    <a:p>
                      <a:pPr indent="0" lvl="0" marL="0" rtl="0" algn="l">
                        <a:spcBef>
                          <a:spcPts val="0"/>
                        </a:spcBef>
                        <a:spcAft>
                          <a:spcPts val="0"/>
                        </a:spcAft>
                        <a:buNone/>
                      </a:pPr>
                      <a:r>
                        <a:rPr lang="en-US"/>
                        <a:t>llblhb.asm</a:t>
                      </a:r>
                      <a:endParaRPr/>
                    </a:p>
                  </a:txBody>
                  <a:tcPr marT="91425" marB="91425" marR="91425" marL="91425"/>
                </a:tc>
                <a:tc>
                  <a:txBody>
                    <a:bodyPr/>
                    <a:lstStyle/>
                    <a:p>
                      <a:pPr indent="0" lvl="0" marL="0" rtl="0" algn="l">
                        <a:spcBef>
                          <a:spcPts val="0"/>
                        </a:spcBef>
                        <a:spcAft>
                          <a:spcPts val="0"/>
                        </a:spcAft>
                        <a:buNone/>
                      </a:pPr>
                      <a:r>
                        <a:rPr lang="en-US"/>
                        <a:t>jump.asm</a:t>
                      </a:r>
                      <a:endParaRPr/>
                    </a:p>
                  </a:txBody>
                  <a:tcPr marT="91425" marB="91425" marR="91425" marL="91425"/>
                </a:tc>
              </a:tr>
              <a:tr h="560450">
                <a:tc>
                  <a:txBody>
                    <a:bodyPr/>
                    <a:lstStyle/>
                    <a:p>
                      <a:pPr indent="0" lvl="0" marL="0" rtl="0" algn="l">
                        <a:spcBef>
                          <a:spcPts val="0"/>
                        </a:spcBef>
                        <a:spcAft>
                          <a:spcPts val="0"/>
                        </a:spcAft>
                        <a:buNone/>
                      </a:pPr>
                      <a:r>
                        <a:rPr lang="en-US"/>
                        <a:t>ITF.asm</a:t>
                      </a:r>
                      <a:endParaRPr/>
                    </a:p>
                  </a:txBody>
                  <a:tcPr marT="91425" marB="91425" marR="91425" marL="91425"/>
                </a:tc>
                <a:tc>
                  <a:txBody>
                    <a:bodyPr/>
                    <a:lstStyle/>
                    <a:p>
                      <a:pPr indent="0" lvl="0" marL="0" rtl="0" algn="l">
                        <a:spcBef>
                          <a:spcPts val="0"/>
                        </a:spcBef>
                        <a:spcAft>
                          <a:spcPts val="0"/>
                        </a:spcAft>
                        <a:buNone/>
                      </a:pPr>
                      <a:r>
                        <a:rPr lang="en-US"/>
                        <a:t>FTI.asm</a:t>
                      </a:r>
                      <a:endParaRPr/>
                    </a:p>
                  </a:txBody>
                  <a:tcPr marT="91425" marB="91425" marR="91425" marL="91425"/>
                </a:tc>
                <a:tc>
                  <a:txBody>
                    <a:bodyPr/>
                    <a:lstStyle/>
                    <a:p>
                      <a:pPr indent="0" lvl="0" marL="0" rtl="0" algn="l">
                        <a:spcBef>
                          <a:spcPts val="0"/>
                        </a:spcBef>
                        <a:spcAft>
                          <a:spcPts val="0"/>
                        </a:spcAft>
                        <a:buNone/>
                      </a:pPr>
                      <a:r>
                        <a:rPr lang="en-US"/>
                        <a:t>branch.asm</a:t>
                      </a:r>
                      <a:endParaRPr/>
                    </a:p>
                  </a:txBody>
                  <a:tcPr marT="91425" marB="91425" marR="91425" marL="91425"/>
                </a:tc>
                <a:tc>
                  <a:txBody>
                    <a:bodyPr/>
                    <a:lstStyle/>
                    <a:p>
                      <a:pPr indent="0" lvl="0" marL="0" rtl="0" algn="l">
                        <a:spcBef>
                          <a:spcPts val="0"/>
                        </a:spcBef>
                        <a:spcAft>
                          <a:spcPts val="0"/>
                        </a:spcAft>
                        <a:buNone/>
                      </a:pPr>
                      <a:r>
                        <a:rPr lang="en-US"/>
                        <a:t>and.asm</a:t>
                      </a:r>
                      <a:endParaRPr/>
                    </a:p>
                  </a:txBody>
                  <a:tcPr marT="91425" marB="91425" marR="91425" marL="91425"/>
                </a:tc>
                <a:tc>
                  <a:txBody>
                    <a:bodyPr/>
                    <a:lstStyle/>
                    <a:p>
                      <a:pPr indent="0" lvl="0" marL="0" rtl="0" algn="l">
                        <a:spcBef>
                          <a:spcPts val="0"/>
                        </a:spcBef>
                        <a:spcAft>
                          <a:spcPts val="0"/>
                        </a:spcAft>
                        <a:buNone/>
                      </a:pPr>
                      <a:r>
                        <a:rPr lang="en-US"/>
                        <a:t>addi.asm</a:t>
                      </a:r>
                      <a:endParaRPr/>
                    </a:p>
                  </a:txBody>
                  <a:tcPr marT="91425" marB="91425" marR="91425" marL="91425"/>
                </a:tc>
                <a:tc>
                  <a:txBody>
                    <a:bodyPr/>
                    <a:lstStyle/>
                    <a:p>
                      <a:pPr indent="0" lvl="0" marL="0" rtl="0" algn="l">
                        <a:spcBef>
                          <a:spcPts val="0"/>
                        </a:spcBef>
                        <a:spcAft>
                          <a:spcPts val="0"/>
                        </a:spcAft>
                        <a:buNone/>
                      </a:pPr>
                      <a:r>
                        <a:rPr lang="en-US"/>
                        <a:t>addf.asm</a:t>
                      </a:r>
                      <a:endParaRPr/>
                    </a:p>
                  </a:txBody>
                  <a:tcPr marT="91425" marB="91425" marR="91425" marL="91425"/>
                </a:tc>
                <a:tc>
                  <a:txBody>
                    <a:bodyPr/>
                    <a:lstStyle/>
                    <a:p>
                      <a:pPr indent="0" lvl="0" marL="0" rtl="0" algn="l">
                        <a:spcBef>
                          <a:spcPts val="0"/>
                        </a:spcBef>
                        <a:spcAft>
                          <a:spcPts val="0"/>
                        </a:spcAft>
                        <a:buNone/>
                      </a:pPr>
                      <a:r>
                        <a:rPr lang="en-US"/>
                        <a:t>add.asm</a:t>
                      </a:r>
                      <a:endParaRPr/>
                    </a:p>
                  </a:txBody>
                  <a:tcPr marT="91425" marB="91425" marR="91425" marL="91425"/>
                </a:tc>
              </a:tr>
            </a:tbl>
          </a:graphicData>
        </a:graphic>
      </p:graphicFrame>
      <p:sp>
        <p:nvSpPr>
          <p:cNvPr id="358" name="Google Shape;358;g23dadf9b56b_1_69"/>
          <p:cNvSpPr txBox="1"/>
          <p:nvPr>
            <p:ph idx="2" type="body"/>
          </p:nvPr>
        </p:nvSpPr>
        <p:spPr>
          <a:xfrm>
            <a:off x="748500" y="2138200"/>
            <a:ext cx="5596800" cy="2123400"/>
          </a:xfrm>
          <a:prstGeom prst="rect">
            <a:avLst/>
          </a:prstGeom>
        </p:spPr>
        <p:txBody>
          <a:bodyPr anchorCtr="0" anchor="t" bIns="45700" lIns="0" spcFirstLastPara="1" rIns="91425" wrap="square" tIns="45700">
            <a:normAutofit/>
          </a:bodyPr>
          <a:lstStyle/>
          <a:p>
            <a:pPr indent="-377190" lvl="0" marL="457200" rtl="0" algn="l">
              <a:lnSpc>
                <a:spcPct val="150000"/>
              </a:lnSpc>
              <a:spcBef>
                <a:spcPts val="1000"/>
              </a:spcBef>
              <a:spcAft>
                <a:spcPts val="0"/>
              </a:spcAft>
              <a:buSzPts val="2340"/>
              <a:buChar char="-"/>
            </a:pPr>
            <a:r>
              <a:rPr lang="en-US"/>
              <a:t>assmbl_32.pl</a:t>
            </a:r>
            <a:endParaRPr/>
          </a:p>
          <a:p>
            <a:pPr indent="-377190" lvl="0" marL="457200" rtl="0" algn="l">
              <a:lnSpc>
                <a:spcPct val="150000"/>
              </a:lnSpc>
              <a:spcBef>
                <a:spcPts val="0"/>
              </a:spcBef>
              <a:spcAft>
                <a:spcPts val="0"/>
              </a:spcAft>
              <a:buSzPts val="2340"/>
              <a:buChar char="-"/>
            </a:pPr>
            <a:r>
              <a:rPr lang="en-US"/>
              <a:t>cpu_tb.sv</a:t>
            </a:r>
            <a:endParaRPr/>
          </a:p>
          <a:p>
            <a:pPr indent="-377190" lvl="0" marL="457200" rtl="0" algn="l">
              <a:lnSpc>
                <a:spcPct val="150000"/>
              </a:lnSpc>
              <a:spcBef>
                <a:spcPts val="0"/>
              </a:spcBef>
              <a:spcAft>
                <a:spcPts val="0"/>
              </a:spcAft>
              <a:buSzPts val="2340"/>
              <a:buChar char="-"/>
            </a:pPr>
            <a:r>
              <a:rPr lang="en-US"/>
              <a:t>test.py</a:t>
            </a:r>
            <a:endParaRPr/>
          </a:p>
        </p:txBody>
      </p:sp>
      <p:sp>
        <p:nvSpPr>
          <p:cNvPr id="359" name="Google Shape;359;g23dadf9b56b_1_69"/>
          <p:cNvSpPr txBox="1"/>
          <p:nvPr/>
        </p:nvSpPr>
        <p:spPr>
          <a:xfrm>
            <a:off x="5879250" y="3861400"/>
            <a:ext cx="386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23e27a6c189_0_26"/>
          <p:cNvSpPr txBox="1"/>
          <p:nvPr>
            <p:ph idx="1" type="body"/>
          </p:nvPr>
        </p:nvSpPr>
        <p:spPr>
          <a:xfrm>
            <a:off x="495300" y="457200"/>
            <a:ext cx="10668000" cy="1066800"/>
          </a:xfrm>
          <a:prstGeom prst="rect">
            <a:avLst/>
          </a:prstGeom>
        </p:spPr>
        <p:txBody>
          <a:bodyPr anchorCtr="0" anchor="b" bIns="0" lIns="0" spcFirstLastPara="1" rIns="91425" wrap="square" tIns="45700">
            <a:normAutofit/>
          </a:bodyPr>
          <a:lstStyle/>
          <a:p>
            <a:pPr indent="0" lvl="0" marL="0" rtl="0" algn="l">
              <a:spcBef>
                <a:spcPts val="0"/>
              </a:spcBef>
              <a:spcAft>
                <a:spcPts val="0"/>
              </a:spcAft>
              <a:buNone/>
            </a:pPr>
            <a:r>
              <a:rPr lang="en-US">
                <a:solidFill>
                  <a:schemeClr val="dk1"/>
                </a:solidFill>
              </a:rPr>
              <a:t>Auto Tester - Python</a:t>
            </a:r>
            <a:endParaRPr/>
          </a:p>
        </p:txBody>
      </p:sp>
      <p:sp>
        <p:nvSpPr>
          <p:cNvPr id="366" name="Google Shape;366;g23e27a6c189_0_26"/>
          <p:cNvSpPr txBox="1"/>
          <p:nvPr>
            <p:ph idx="2" type="body"/>
          </p:nvPr>
        </p:nvSpPr>
        <p:spPr>
          <a:xfrm>
            <a:off x="5865850" y="2584500"/>
            <a:ext cx="6245700" cy="2557200"/>
          </a:xfrm>
          <a:prstGeom prst="rect">
            <a:avLst/>
          </a:prstGeom>
        </p:spPr>
        <p:txBody>
          <a:bodyPr anchorCtr="0" anchor="t" bIns="45700" lIns="0" spcFirstLastPara="1" rIns="91425" wrap="square" tIns="45700">
            <a:noAutofit/>
          </a:bodyPr>
          <a:lstStyle/>
          <a:p>
            <a:pPr indent="-332740" lvl="0" marL="457200" rtl="0" algn="l">
              <a:lnSpc>
                <a:spcPct val="150000"/>
              </a:lnSpc>
              <a:spcBef>
                <a:spcPts val="0"/>
              </a:spcBef>
              <a:spcAft>
                <a:spcPts val="0"/>
              </a:spcAft>
              <a:buClr>
                <a:srgbClr val="6AA84F"/>
              </a:buClr>
              <a:buSzPts val="1640"/>
              <a:buChar char="●"/>
            </a:pPr>
            <a:r>
              <a:rPr lang="en-US" sz="1900">
                <a:solidFill>
                  <a:srgbClr val="6AA84F"/>
                </a:solidFill>
              </a:rPr>
              <a:t>vlog -work work -vopt -stats=none *.v *.sv</a:t>
            </a:r>
            <a:endParaRPr sz="1900">
              <a:solidFill>
                <a:srgbClr val="6AA84F"/>
              </a:solidFill>
            </a:endParaRPr>
          </a:p>
          <a:p>
            <a:pPr indent="-349250" lvl="0" marL="457200" rtl="0" algn="l">
              <a:lnSpc>
                <a:spcPct val="150000"/>
              </a:lnSpc>
              <a:spcBef>
                <a:spcPts val="0"/>
              </a:spcBef>
              <a:spcAft>
                <a:spcPts val="0"/>
              </a:spcAft>
              <a:buClr>
                <a:srgbClr val="6AA84F"/>
              </a:buClr>
              <a:buSzPts val="1900"/>
              <a:buChar char="●"/>
            </a:pPr>
            <a:r>
              <a:rPr lang="en-US" sz="1900">
                <a:solidFill>
                  <a:srgbClr val="6AA84F"/>
                </a:solidFill>
              </a:rPr>
              <a:t>vlog -timescale 1ns/1ps cpu_tb.sv</a:t>
            </a:r>
            <a:endParaRPr sz="1900">
              <a:solidFill>
                <a:srgbClr val="6AA84F"/>
              </a:solidFill>
            </a:endParaRPr>
          </a:p>
          <a:p>
            <a:pPr indent="-349250" lvl="0" marL="457200" rtl="0" algn="l">
              <a:lnSpc>
                <a:spcPct val="150000"/>
              </a:lnSpc>
              <a:spcBef>
                <a:spcPts val="0"/>
              </a:spcBef>
              <a:spcAft>
                <a:spcPts val="0"/>
              </a:spcAft>
              <a:buClr>
                <a:srgbClr val="6AA84F"/>
              </a:buClr>
              <a:buSzPts val="1900"/>
              <a:buChar char="●"/>
            </a:pPr>
            <a:r>
              <a:rPr lang="en-US" sz="1900">
                <a:solidFill>
                  <a:srgbClr val="6AA84F"/>
                </a:solidFill>
              </a:rPr>
              <a:t>perl asmbl_32.pl "+testFile+".asm &gt; "+testFile+".hex</a:t>
            </a:r>
            <a:endParaRPr sz="1900">
              <a:solidFill>
                <a:srgbClr val="6AA84F"/>
              </a:solidFill>
            </a:endParaRPr>
          </a:p>
          <a:p>
            <a:pPr indent="-349250" lvl="0" marL="457200" rtl="0" algn="l">
              <a:lnSpc>
                <a:spcPct val="150000"/>
              </a:lnSpc>
              <a:spcBef>
                <a:spcPts val="0"/>
              </a:spcBef>
              <a:spcAft>
                <a:spcPts val="0"/>
              </a:spcAft>
              <a:buClr>
                <a:srgbClr val="6AA84F"/>
              </a:buClr>
              <a:buSzPts val="1900"/>
              <a:buChar char="●"/>
            </a:pPr>
            <a:r>
              <a:rPr lang="en-US" sz="1900">
                <a:solidFill>
                  <a:srgbClr val="6AA84F"/>
                </a:solidFill>
              </a:rPr>
              <a:t>vsim -c work.cpu_tb -do 'run -all' &gt; test.output</a:t>
            </a:r>
            <a:endParaRPr>
              <a:solidFill>
                <a:srgbClr val="6AA84F"/>
              </a:solidFill>
            </a:endParaRPr>
          </a:p>
        </p:txBody>
      </p:sp>
      <p:sp>
        <p:nvSpPr>
          <p:cNvPr id="367" name="Google Shape;367;g23e27a6c189_0_26"/>
          <p:cNvSpPr txBox="1"/>
          <p:nvPr>
            <p:ph idx="3" type="body"/>
          </p:nvPr>
        </p:nvSpPr>
        <p:spPr>
          <a:xfrm>
            <a:off x="0" y="6498902"/>
            <a:ext cx="6345300" cy="351000"/>
          </a:xfrm>
          <a:prstGeom prst="rect">
            <a:avLst/>
          </a:prstGeom>
        </p:spPr>
        <p:txBody>
          <a:bodyPr anchorCtr="0" anchor="ctr" bIns="91425" lIns="274300" spcFirstLastPara="1" rIns="91425" wrap="square" tIns="64000">
            <a:spAutoFit/>
          </a:bodyPr>
          <a:lstStyle/>
          <a:p>
            <a:pPr indent="0" lvl="0" marL="0" rtl="0" algn="l">
              <a:spcBef>
                <a:spcPts val="1000"/>
              </a:spcBef>
              <a:spcAft>
                <a:spcPts val="0"/>
              </a:spcAft>
              <a:buNone/>
            </a:pPr>
            <a:r>
              <a:rPr lang="en-US"/>
              <a:t>* Above commands run on linux machines</a:t>
            </a:r>
            <a:endParaRPr/>
          </a:p>
        </p:txBody>
      </p:sp>
      <p:sp>
        <p:nvSpPr>
          <p:cNvPr id="368" name="Google Shape;368;g23e27a6c189_0_26"/>
          <p:cNvSpPr txBox="1"/>
          <p:nvPr>
            <p:ph idx="2" type="body"/>
          </p:nvPr>
        </p:nvSpPr>
        <p:spPr>
          <a:xfrm>
            <a:off x="748500" y="2138200"/>
            <a:ext cx="5596800" cy="2956800"/>
          </a:xfrm>
          <a:prstGeom prst="rect">
            <a:avLst/>
          </a:prstGeom>
        </p:spPr>
        <p:txBody>
          <a:bodyPr anchorCtr="0" anchor="t" bIns="45700" lIns="0" spcFirstLastPara="1" rIns="91425" wrap="square" tIns="45700">
            <a:normAutofit/>
          </a:bodyPr>
          <a:lstStyle/>
          <a:p>
            <a:pPr indent="-377190" lvl="0" marL="457200" marR="0" rtl="0" algn="l">
              <a:lnSpc>
                <a:spcPct val="150000"/>
              </a:lnSpc>
              <a:spcBef>
                <a:spcPts val="1000"/>
              </a:spcBef>
              <a:spcAft>
                <a:spcPts val="0"/>
              </a:spcAft>
              <a:buSzPts val="2340"/>
              <a:buChar char="-"/>
            </a:pPr>
            <a:r>
              <a:rPr lang="en-US"/>
              <a:t>python test.py help</a:t>
            </a:r>
            <a:endParaRPr/>
          </a:p>
          <a:p>
            <a:pPr indent="-377190" lvl="0" marL="457200" marR="0" rtl="0" algn="l">
              <a:lnSpc>
                <a:spcPct val="150000"/>
              </a:lnSpc>
              <a:spcBef>
                <a:spcPts val="1000"/>
              </a:spcBef>
              <a:spcAft>
                <a:spcPts val="0"/>
              </a:spcAft>
              <a:buSzPts val="2340"/>
              <a:buChar char="-"/>
            </a:pPr>
            <a:r>
              <a:rPr lang="en-US"/>
              <a:t>python test.py </a:t>
            </a:r>
            <a:r>
              <a:rPr i="1" lang="en-US"/>
              <a:t>&lt;filename&gt;</a:t>
            </a:r>
            <a:r>
              <a:rPr lang="en-US"/>
              <a:t>.asm</a:t>
            </a:r>
            <a:endParaRPr/>
          </a:p>
          <a:p>
            <a:pPr indent="-377190" lvl="0" marL="457200" rtl="0" algn="just">
              <a:lnSpc>
                <a:spcPct val="150000"/>
              </a:lnSpc>
              <a:spcBef>
                <a:spcPts val="1000"/>
              </a:spcBef>
              <a:spcAft>
                <a:spcPts val="0"/>
              </a:spcAft>
              <a:buSzPts val="2340"/>
              <a:buChar char="-"/>
            </a:pPr>
            <a:r>
              <a:rPr lang="en-US"/>
              <a:t>python test.py</a:t>
            </a:r>
            <a:endParaRPr/>
          </a:p>
          <a:p>
            <a:pPr indent="-377190" lvl="0" marL="457200" rtl="0" algn="just">
              <a:lnSpc>
                <a:spcPct val="150000"/>
              </a:lnSpc>
              <a:spcBef>
                <a:spcPts val="1000"/>
              </a:spcBef>
              <a:spcAft>
                <a:spcPts val="1000"/>
              </a:spcAft>
              <a:buSzPts val="2340"/>
              <a:buChar char="-"/>
            </a:pPr>
            <a:r>
              <a:rPr lang="en-US"/>
              <a:t>python test.py clean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23dadf9b56b_1_105"/>
          <p:cNvSpPr txBox="1"/>
          <p:nvPr>
            <p:ph idx="1" type="body"/>
          </p:nvPr>
        </p:nvSpPr>
        <p:spPr>
          <a:xfrm>
            <a:off x="1485900" y="2514600"/>
            <a:ext cx="9190800" cy="1367400"/>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SzPts val="3600"/>
              <a:buNone/>
            </a:pPr>
            <a:r>
              <a:rPr lang="en-US"/>
              <a:t>Assembly Firmware - Parameterized Machine Learning API</a:t>
            </a:r>
            <a:endParaRPr/>
          </a:p>
        </p:txBody>
      </p:sp>
      <p:sp>
        <p:nvSpPr>
          <p:cNvPr id="375" name="Google Shape;375;g23dadf9b56b_1_105"/>
          <p:cNvSpPr txBox="1"/>
          <p:nvPr>
            <p:ph idx="2" type="body"/>
          </p:nvPr>
        </p:nvSpPr>
        <p:spPr>
          <a:xfrm>
            <a:off x="1485900" y="4226928"/>
            <a:ext cx="5264100" cy="3546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lang="en-US"/>
              <a:t>Fully Configurable Convolution, Pooling, Matrix Multiplication, and Other ML Classification Layers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23dadf9b56b_1_111"/>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Overview</a:t>
            </a:r>
            <a:endParaRPr/>
          </a:p>
        </p:txBody>
      </p:sp>
      <p:sp>
        <p:nvSpPr>
          <p:cNvPr id="382" name="Google Shape;382;g23dadf9b56b_1_111"/>
          <p:cNvSpPr txBox="1"/>
          <p:nvPr>
            <p:ph idx="2" type="body"/>
          </p:nvPr>
        </p:nvSpPr>
        <p:spPr>
          <a:xfrm>
            <a:off x="1485900" y="1840447"/>
            <a:ext cx="9677400" cy="4446000"/>
          </a:xfrm>
          <a:prstGeom prst="rect">
            <a:avLst/>
          </a:prstGeom>
          <a:noFill/>
          <a:ln>
            <a:noFill/>
          </a:ln>
        </p:spPr>
        <p:txBody>
          <a:bodyPr anchorCtr="0" anchor="t" bIns="45700" lIns="0" spcFirstLastPara="1" rIns="91425" wrap="square" tIns="45700">
            <a:normAutofit/>
          </a:bodyPr>
          <a:lstStyle/>
          <a:p>
            <a:pPr indent="-377190" lvl="0" marL="457200" rtl="0" algn="l">
              <a:lnSpc>
                <a:spcPct val="90000"/>
              </a:lnSpc>
              <a:spcBef>
                <a:spcPts val="0"/>
              </a:spcBef>
              <a:spcAft>
                <a:spcPts val="0"/>
              </a:spcAft>
              <a:buSzPts val="2340"/>
              <a:buChar char="-"/>
            </a:pPr>
            <a:r>
              <a:rPr lang="en-US"/>
              <a:t>main(): an infinite loop</a:t>
            </a:r>
            <a:endParaRPr/>
          </a:p>
          <a:p>
            <a:pPr indent="0" lvl="0" marL="457200" rtl="0" algn="l">
              <a:lnSpc>
                <a:spcPct val="90000"/>
              </a:lnSpc>
              <a:spcBef>
                <a:spcPts val="0"/>
              </a:spcBef>
              <a:spcAft>
                <a:spcPts val="0"/>
              </a:spcAft>
              <a:buSzPts val="2340"/>
              <a:buNone/>
            </a:pPr>
            <a:r>
              <a:t/>
            </a:r>
            <a:endParaRPr/>
          </a:p>
          <a:p>
            <a:pPr indent="-377190" lvl="0" marL="457200" rtl="0" algn="l">
              <a:lnSpc>
                <a:spcPct val="90000"/>
              </a:lnSpc>
              <a:spcBef>
                <a:spcPts val="0"/>
              </a:spcBef>
              <a:spcAft>
                <a:spcPts val="0"/>
              </a:spcAft>
              <a:buSzPts val="2340"/>
              <a:buChar char="-"/>
            </a:pPr>
            <a:r>
              <a:rPr lang="en-US"/>
              <a:t>conv(): convolution function call</a:t>
            </a:r>
            <a:endParaRPr/>
          </a:p>
          <a:p>
            <a:pPr indent="0" lvl="0" marL="457200" rtl="0" algn="l">
              <a:lnSpc>
                <a:spcPct val="90000"/>
              </a:lnSpc>
              <a:spcBef>
                <a:spcPts val="0"/>
              </a:spcBef>
              <a:spcAft>
                <a:spcPts val="0"/>
              </a:spcAft>
              <a:buSzPts val="2340"/>
              <a:buNone/>
            </a:pPr>
            <a:r>
              <a:t/>
            </a:r>
            <a:endParaRPr/>
          </a:p>
          <a:p>
            <a:pPr indent="-377190" lvl="0" marL="457200" rtl="0" algn="l">
              <a:lnSpc>
                <a:spcPct val="90000"/>
              </a:lnSpc>
              <a:spcBef>
                <a:spcPts val="0"/>
              </a:spcBef>
              <a:spcAft>
                <a:spcPts val="0"/>
              </a:spcAft>
              <a:buSzPts val="2340"/>
              <a:buChar char="-"/>
            </a:pPr>
            <a:r>
              <a:rPr lang="en-US"/>
              <a:t>pool(): average pooling function call</a:t>
            </a:r>
            <a:endParaRPr/>
          </a:p>
          <a:p>
            <a:pPr indent="0" lvl="0" marL="457200" rtl="0" algn="l">
              <a:lnSpc>
                <a:spcPct val="90000"/>
              </a:lnSpc>
              <a:spcBef>
                <a:spcPts val="0"/>
              </a:spcBef>
              <a:spcAft>
                <a:spcPts val="0"/>
              </a:spcAft>
              <a:buSzPts val="2340"/>
              <a:buNone/>
            </a:pPr>
            <a:r>
              <a:t/>
            </a:r>
            <a:endParaRPr/>
          </a:p>
          <a:p>
            <a:pPr indent="-377190" lvl="0" marL="457200" rtl="0" algn="l">
              <a:lnSpc>
                <a:spcPct val="90000"/>
              </a:lnSpc>
              <a:spcBef>
                <a:spcPts val="0"/>
              </a:spcBef>
              <a:spcAft>
                <a:spcPts val="0"/>
              </a:spcAft>
              <a:buSzPts val="2340"/>
              <a:buChar char="-"/>
            </a:pPr>
            <a:r>
              <a:rPr lang="en-US"/>
              <a:t>matrix_mult(): matrix multiplication </a:t>
            </a:r>
            <a:endParaRPr/>
          </a:p>
          <a:p>
            <a:pPr indent="0" lvl="0" marL="457200" rtl="0" algn="l">
              <a:lnSpc>
                <a:spcPct val="90000"/>
              </a:lnSpc>
              <a:spcBef>
                <a:spcPts val="0"/>
              </a:spcBef>
              <a:spcAft>
                <a:spcPts val="0"/>
              </a:spcAft>
              <a:buSzPts val="2340"/>
              <a:buNone/>
            </a:pPr>
            <a:r>
              <a:t/>
            </a:r>
            <a:endParaRPr/>
          </a:p>
          <a:p>
            <a:pPr indent="-377190" lvl="0" marL="457200" rtl="0" algn="l">
              <a:lnSpc>
                <a:spcPct val="90000"/>
              </a:lnSpc>
              <a:spcBef>
                <a:spcPts val="0"/>
              </a:spcBef>
              <a:spcAft>
                <a:spcPts val="0"/>
              </a:spcAft>
              <a:buSzPts val="2340"/>
              <a:buChar char="-"/>
            </a:pPr>
            <a:r>
              <a:rPr lang="en-US"/>
              <a:t>findMax(): find a maximum value from a bunch of results</a:t>
            </a:r>
            <a:endParaRPr/>
          </a:p>
          <a:p>
            <a:pPr indent="-80010" lvl="0" marL="228600" rtl="0" algn="l">
              <a:lnSpc>
                <a:spcPct val="90000"/>
              </a:lnSpc>
              <a:spcBef>
                <a:spcPts val="0"/>
              </a:spcBef>
              <a:spcAft>
                <a:spcPts val="0"/>
              </a:spcAft>
              <a:buSzPts val="2340"/>
              <a:buFont typeface="Arial"/>
              <a:buNone/>
            </a:pPr>
            <a:r>
              <a:t/>
            </a:r>
            <a:endParaRPr/>
          </a:p>
        </p:txBody>
      </p:sp>
      <p:sp>
        <p:nvSpPr>
          <p:cNvPr id="383" name="Google Shape;383;g23dadf9b56b_1_111"/>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23dadf9b56b_0_136"/>
          <p:cNvSpPr txBox="1"/>
          <p:nvPr>
            <p:ph idx="1" type="body"/>
          </p:nvPr>
        </p:nvSpPr>
        <p:spPr>
          <a:xfrm>
            <a:off x="1485900" y="2514600"/>
            <a:ext cx="8279100" cy="1367400"/>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SzPts val="3600"/>
              <a:buNone/>
            </a:pPr>
            <a:r>
              <a:rPr lang="en-US"/>
              <a:t>Introduction and Overview</a:t>
            </a:r>
            <a:endParaRPr/>
          </a:p>
        </p:txBody>
      </p:sp>
      <p:sp>
        <p:nvSpPr>
          <p:cNvPr id="94" name="Google Shape;94;g23dadf9b56b_0_136"/>
          <p:cNvSpPr txBox="1"/>
          <p:nvPr>
            <p:ph idx="2" type="body"/>
          </p:nvPr>
        </p:nvSpPr>
        <p:spPr>
          <a:xfrm>
            <a:off x="1485900" y="4226928"/>
            <a:ext cx="5264100" cy="3546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lang="en-US"/>
              <a:t>Project </a:t>
            </a:r>
            <a:r>
              <a:rPr lang="en-US"/>
              <a:t>Goals and Video Demo</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22142826880_0_28"/>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solidFill>
                  <a:schemeClr val="dk1"/>
                </a:solidFill>
              </a:rPr>
              <a:t>Convolutional Neural Network</a:t>
            </a:r>
            <a:endParaRPr/>
          </a:p>
        </p:txBody>
      </p:sp>
      <p:sp>
        <p:nvSpPr>
          <p:cNvPr id="390" name="Google Shape;390;g22142826880_0_28"/>
          <p:cNvSpPr txBox="1"/>
          <p:nvPr>
            <p:ph idx="3" type="body"/>
          </p:nvPr>
        </p:nvSpPr>
        <p:spPr>
          <a:xfrm>
            <a:off x="0" y="6498900"/>
            <a:ext cx="9084000" cy="3093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rPr lang="en-US" sz="1100"/>
              <a:t>https://www.researchgate.net/figure/Methodology-A-convolutional-neural-network-CNN-was-trained-to-classify-handwritten_fig1_343547826</a:t>
            </a:r>
            <a:endParaRPr/>
          </a:p>
        </p:txBody>
      </p:sp>
      <p:pic>
        <p:nvPicPr>
          <p:cNvPr id="391" name="Google Shape;391;g22142826880_0_28"/>
          <p:cNvPicPr preferRelativeResize="0"/>
          <p:nvPr/>
        </p:nvPicPr>
        <p:blipFill rotWithShape="1">
          <a:blip r:embed="rId3">
            <a:alphaModFix/>
          </a:blip>
          <a:srcRect b="7228" l="0" r="0" t="71831"/>
          <a:stretch/>
        </p:blipFill>
        <p:spPr>
          <a:xfrm>
            <a:off x="0" y="2349600"/>
            <a:ext cx="12191774" cy="2553101"/>
          </a:xfrm>
          <a:prstGeom prst="rect">
            <a:avLst/>
          </a:prstGeom>
          <a:noFill/>
          <a:ln>
            <a:noFill/>
          </a:ln>
        </p:spPr>
      </p:pic>
      <p:sp>
        <p:nvSpPr>
          <p:cNvPr id="392" name="Google Shape;392;g22142826880_0_28"/>
          <p:cNvSpPr txBox="1"/>
          <p:nvPr/>
        </p:nvSpPr>
        <p:spPr>
          <a:xfrm>
            <a:off x="666025" y="4625200"/>
            <a:ext cx="12765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Input size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32*32 = 1024</a:t>
            </a:r>
            <a:endParaRPr b="0" i="0" sz="1400" u="none" cap="none" strike="noStrike">
              <a:solidFill>
                <a:srgbClr val="000000"/>
              </a:solidFill>
              <a:latin typeface="Arial"/>
              <a:ea typeface="Arial"/>
              <a:cs typeface="Arial"/>
              <a:sym typeface="Arial"/>
            </a:endParaRPr>
          </a:p>
        </p:txBody>
      </p:sp>
      <p:sp>
        <p:nvSpPr>
          <p:cNvPr id="393" name="Google Shape;393;g22142826880_0_28"/>
          <p:cNvSpPr txBox="1"/>
          <p:nvPr/>
        </p:nvSpPr>
        <p:spPr>
          <a:xfrm>
            <a:off x="2539000" y="47036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(28*28*6)</a:t>
            </a:r>
            <a:endParaRPr b="0" i="0" sz="1400" u="none" cap="none" strike="noStrike">
              <a:solidFill>
                <a:srgbClr val="000000"/>
              </a:solidFill>
              <a:latin typeface="Arial"/>
              <a:ea typeface="Arial"/>
              <a:cs typeface="Arial"/>
              <a:sym typeface="Arial"/>
            </a:endParaRPr>
          </a:p>
        </p:txBody>
      </p:sp>
      <p:sp>
        <p:nvSpPr>
          <p:cNvPr id="394" name="Google Shape;394;g22142826880_0_28"/>
          <p:cNvSpPr txBox="1"/>
          <p:nvPr/>
        </p:nvSpPr>
        <p:spPr>
          <a:xfrm>
            <a:off x="4245475" y="47036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(14*14*6)</a:t>
            </a:r>
            <a:endParaRPr b="0" i="0" sz="1400" u="none" cap="none" strike="noStrike">
              <a:solidFill>
                <a:srgbClr val="000000"/>
              </a:solidFill>
              <a:latin typeface="Arial"/>
              <a:ea typeface="Arial"/>
              <a:cs typeface="Arial"/>
              <a:sym typeface="Arial"/>
            </a:endParaRPr>
          </a:p>
        </p:txBody>
      </p:sp>
      <p:sp>
        <p:nvSpPr>
          <p:cNvPr id="395" name="Google Shape;395;g22142826880_0_28"/>
          <p:cNvSpPr txBox="1"/>
          <p:nvPr/>
        </p:nvSpPr>
        <p:spPr>
          <a:xfrm>
            <a:off x="5951950" y="47036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(10*10*16)</a:t>
            </a:r>
            <a:endParaRPr b="0" i="0" sz="1400" u="none" cap="none" strike="noStrike">
              <a:solidFill>
                <a:srgbClr val="000000"/>
              </a:solidFill>
              <a:latin typeface="Arial"/>
              <a:ea typeface="Arial"/>
              <a:cs typeface="Arial"/>
              <a:sym typeface="Arial"/>
            </a:endParaRPr>
          </a:p>
        </p:txBody>
      </p:sp>
      <p:sp>
        <p:nvSpPr>
          <p:cNvPr id="396" name="Google Shape;396;g22142826880_0_28"/>
          <p:cNvSpPr txBox="1"/>
          <p:nvPr/>
        </p:nvSpPr>
        <p:spPr>
          <a:xfrm>
            <a:off x="7399400" y="4703600"/>
            <a:ext cx="12765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(5*5*16)</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400</a:t>
            </a:r>
            <a:endParaRPr b="0" i="0" sz="1400" u="none" cap="none" strike="noStrike">
              <a:solidFill>
                <a:srgbClr val="000000"/>
              </a:solidFill>
              <a:latin typeface="Arial"/>
              <a:ea typeface="Arial"/>
              <a:cs typeface="Arial"/>
              <a:sym typeface="Arial"/>
            </a:endParaRPr>
          </a:p>
        </p:txBody>
      </p:sp>
      <p:sp>
        <p:nvSpPr>
          <p:cNvPr id="397" name="Google Shape;397;g22142826880_0_28"/>
          <p:cNvSpPr txBox="1"/>
          <p:nvPr/>
        </p:nvSpPr>
        <p:spPr>
          <a:xfrm>
            <a:off x="1655350" y="22289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(6*1*5*5)</a:t>
            </a:r>
            <a:endParaRPr b="0" i="0" sz="1400" u="none" cap="none" strike="noStrike">
              <a:solidFill>
                <a:srgbClr val="000000"/>
              </a:solidFill>
              <a:latin typeface="Arial"/>
              <a:ea typeface="Arial"/>
              <a:cs typeface="Arial"/>
              <a:sym typeface="Arial"/>
            </a:endParaRPr>
          </a:p>
        </p:txBody>
      </p:sp>
      <p:sp>
        <p:nvSpPr>
          <p:cNvPr id="398" name="Google Shape;398;g22142826880_0_28"/>
          <p:cNvSpPr txBox="1"/>
          <p:nvPr/>
        </p:nvSpPr>
        <p:spPr>
          <a:xfrm>
            <a:off x="4809250" y="22289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(16*6*5*5)</a:t>
            </a:r>
            <a:endParaRPr b="0" i="0" sz="1400" u="none" cap="none" strike="noStrike">
              <a:solidFill>
                <a:srgbClr val="000000"/>
              </a:solidFill>
              <a:latin typeface="Arial"/>
              <a:ea typeface="Arial"/>
              <a:cs typeface="Arial"/>
              <a:sym typeface="Arial"/>
            </a:endParaRPr>
          </a:p>
        </p:txBody>
      </p:sp>
      <p:sp>
        <p:nvSpPr>
          <p:cNvPr id="399" name="Google Shape;399;g22142826880_0_28"/>
          <p:cNvSpPr txBox="1"/>
          <p:nvPr/>
        </p:nvSpPr>
        <p:spPr>
          <a:xfrm>
            <a:off x="3232300" y="22289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(2*2, 2)</a:t>
            </a:r>
            <a:endParaRPr b="0" i="0" sz="1400" u="none" cap="none" strike="noStrike">
              <a:solidFill>
                <a:srgbClr val="000000"/>
              </a:solidFill>
              <a:latin typeface="Arial"/>
              <a:ea typeface="Arial"/>
              <a:cs typeface="Arial"/>
              <a:sym typeface="Arial"/>
            </a:endParaRPr>
          </a:p>
        </p:txBody>
      </p:sp>
      <p:sp>
        <p:nvSpPr>
          <p:cNvPr id="400" name="Google Shape;400;g22142826880_0_28"/>
          <p:cNvSpPr txBox="1"/>
          <p:nvPr/>
        </p:nvSpPr>
        <p:spPr>
          <a:xfrm>
            <a:off x="6386200" y="22289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(2*2, 2)</a:t>
            </a:r>
            <a:endParaRPr b="0" i="0" sz="1400" u="none" cap="none" strike="noStrike">
              <a:solidFill>
                <a:srgbClr val="000000"/>
              </a:solidFill>
              <a:latin typeface="Arial"/>
              <a:ea typeface="Arial"/>
              <a:cs typeface="Arial"/>
              <a:sym typeface="Arial"/>
            </a:endParaRPr>
          </a:p>
        </p:txBody>
      </p:sp>
      <p:sp>
        <p:nvSpPr>
          <p:cNvPr id="401" name="Google Shape;401;g22142826880_0_28"/>
          <p:cNvSpPr/>
          <p:nvPr/>
        </p:nvSpPr>
        <p:spPr>
          <a:xfrm>
            <a:off x="11846375" y="2816675"/>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g22142826880_0_28"/>
          <p:cNvSpPr/>
          <p:nvPr/>
        </p:nvSpPr>
        <p:spPr>
          <a:xfrm>
            <a:off x="11846375" y="3091550"/>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g22142826880_0_28"/>
          <p:cNvSpPr/>
          <p:nvPr/>
        </p:nvSpPr>
        <p:spPr>
          <a:xfrm>
            <a:off x="11846375" y="3366425"/>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g22142826880_0_28"/>
          <p:cNvSpPr/>
          <p:nvPr/>
        </p:nvSpPr>
        <p:spPr>
          <a:xfrm>
            <a:off x="11846375" y="3641300"/>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5" name="Google Shape;405;g22142826880_0_28"/>
          <p:cNvCxnSpPr>
            <a:endCxn id="401" idx="2"/>
          </p:cNvCxnSpPr>
          <p:nvPr/>
        </p:nvCxnSpPr>
        <p:spPr>
          <a:xfrm>
            <a:off x="11609675" y="2767625"/>
            <a:ext cx="236700" cy="138900"/>
          </a:xfrm>
          <a:prstGeom prst="straightConnector1">
            <a:avLst/>
          </a:prstGeom>
          <a:noFill/>
          <a:ln cap="flat" cmpd="sng" w="9525">
            <a:solidFill>
              <a:schemeClr val="dk2"/>
            </a:solidFill>
            <a:prstDash val="solid"/>
            <a:round/>
            <a:headEnd len="sm" w="sm" type="none"/>
            <a:tailEnd len="sm" w="sm" type="none"/>
          </a:ln>
        </p:spPr>
      </p:cxnSp>
      <p:cxnSp>
        <p:nvCxnSpPr>
          <p:cNvPr id="406" name="Google Shape;406;g22142826880_0_28"/>
          <p:cNvCxnSpPr>
            <a:endCxn id="401" idx="2"/>
          </p:cNvCxnSpPr>
          <p:nvPr/>
        </p:nvCxnSpPr>
        <p:spPr>
          <a:xfrm flipH="1" rot="10800000">
            <a:off x="11601575" y="2906525"/>
            <a:ext cx="244800" cy="106200"/>
          </a:xfrm>
          <a:prstGeom prst="straightConnector1">
            <a:avLst/>
          </a:prstGeom>
          <a:noFill/>
          <a:ln cap="flat" cmpd="sng" w="9525">
            <a:solidFill>
              <a:schemeClr val="dk2"/>
            </a:solidFill>
            <a:prstDash val="solid"/>
            <a:round/>
            <a:headEnd len="sm" w="sm" type="none"/>
            <a:tailEnd len="sm" w="sm" type="none"/>
          </a:ln>
        </p:spPr>
      </p:cxnSp>
      <p:cxnSp>
        <p:nvCxnSpPr>
          <p:cNvPr id="407" name="Google Shape;407;g22142826880_0_28"/>
          <p:cNvCxnSpPr>
            <a:endCxn id="401" idx="2"/>
          </p:cNvCxnSpPr>
          <p:nvPr/>
        </p:nvCxnSpPr>
        <p:spPr>
          <a:xfrm flipH="1" rot="10800000">
            <a:off x="11576975" y="2906525"/>
            <a:ext cx="269400" cy="391800"/>
          </a:xfrm>
          <a:prstGeom prst="straightConnector1">
            <a:avLst/>
          </a:prstGeom>
          <a:noFill/>
          <a:ln cap="flat" cmpd="sng" w="9525">
            <a:solidFill>
              <a:schemeClr val="dk2"/>
            </a:solidFill>
            <a:prstDash val="solid"/>
            <a:round/>
            <a:headEnd len="sm" w="sm" type="none"/>
            <a:tailEnd len="sm" w="sm" type="none"/>
          </a:ln>
        </p:spPr>
      </p:cxnSp>
      <p:cxnSp>
        <p:nvCxnSpPr>
          <p:cNvPr id="408" name="Google Shape;408;g22142826880_0_28"/>
          <p:cNvCxnSpPr>
            <a:endCxn id="401" idx="2"/>
          </p:cNvCxnSpPr>
          <p:nvPr/>
        </p:nvCxnSpPr>
        <p:spPr>
          <a:xfrm flipH="1" rot="10800000">
            <a:off x="11585075" y="2906525"/>
            <a:ext cx="261300" cy="653100"/>
          </a:xfrm>
          <a:prstGeom prst="straightConnector1">
            <a:avLst/>
          </a:prstGeom>
          <a:noFill/>
          <a:ln cap="flat" cmpd="sng" w="9525">
            <a:solidFill>
              <a:schemeClr val="dk2"/>
            </a:solidFill>
            <a:prstDash val="solid"/>
            <a:round/>
            <a:headEnd len="sm" w="sm" type="none"/>
            <a:tailEnd len="sm" w="sm" type="none"/>
          </a:ln>
        </p:spPr>
      </p:cxnSp>
      <p:cxnSp>
        <p:nvCxnSpPr>
          <p:cNvPr id="409" name="Google Shape;409;g22142826880_0_28"/>
          <p:cNvCxnSpPr>
            <a:endCxn id="401" idx="2"/>
          </p:cNvCxnSpPr>
          <p:nvPr/>
        </p:nvCxnSpPr>
        <p:spPr>
          <a:xfrm flipH="1" rot="10800000">
            <a:off x="11601575" y="2906525"/>
            <a:ext cx="244800" cy="930600"/>
          </a:xfrm>
          <a:prstGeom prst="straightConnector1">
            <a:avLst/>
          </a:prstGeom>
          <a:noFill/>
          <a:ln cap="flat" cmpd="sng" w="9525">
            <a:solidFill>
              <a:schemeClr val="dk2"/>
            </a:solidFill>
            <a:prstDash val="solid"/>
            <a:round/>
            <a:headEnd len="sm" w="sm" type="none"/>
            <a:tailEnd len="sm" w="sm" type="none"/>
          </a:ln>
        </p:spPr>
      </p:cxnSp>
      <p:cxnSp>
        <p:nvCxnSpPr>
          <p:cNvPr id="410" name="Google Shape;410;g22142826880_0_28"/>
          <p:cNvCxnSpPr>
            <a:endCxn id="402" idx="2"/>
          </p:cNvCxnSpPr>
          <p:nvPr/>
        </p:nvCxnSpPr>
        <p:spPr>
          <a:xfrm>
            <a:off x="11617775" y="2775800"/>
            <a:ext cx="228600" cy="405600"/>
          </a:xfrm>
          <a:prstGeom prst="straightConnector1">
            <a:avLst/>
          </a:prstGeom>
          <a:noFill/>
          <a:ln cap="flat" cmpd="sng" w="9525">
            <a:solidFill>
              <a:schemeClr val="dk2"/>
            </a:solidFill>
            <a:prstDash val="solid"/>
            <a:round/>
            <a:headEnd len="sm" w="sm" type="none"/>
            <a:tailEnd len="sm" w="sm" type="none"/>
          </a:ln>
        </p:spPr>
      </p:cxnSp>
      <p:cxnSp>
        <p:nvCxnSpPr>
          <p:cNvPr id="411" name="Google Shape;411;g22142826880_0_28"/>
          <p:cNvCxnSpPr>
            <a:endCxn id="402" idx="2"/>
          </p:cNvCxnSpPr>
          <p:nvPr/>
        </p:nvCxnSpPr>
        <p:spPr>
          <a:xfrm>
            <a:off x="11593175" y="3012500"/>
            <a:ext cx="253200" cy="168900"/>
          </a:xfrm>
          <a:prstGeom prst="straightConnector1">
            <a:avLst/>
          </a:prstGeom>
          <a:noFill/>
          <a:ln cap="flat" cmpd="sng" w="9525">
            <a:solidFill>
              <a:schemeClr val="dk2"/>
            </a:solidFill>
            <a:prstDash val="solid"/>
            <a:round/>
            <a:headEnd len="sm" w="sm" type="none"/>
            <a:tailEnd len="sm" w="sm" type="none"/>
          </a:ln>
        </p:spPr>
      </p:cxnSp>
      <p:cxnSp>
        <p:nvCxnSpPr>
          <p:cNvPr id="412" name="Google Shape;412;g22142826880_0_28"/>
          <p:cNvCxnSpPr>
            <a:endCxn id="402" idx="2"/>
          </p:cNvCxnSpPr>
          <p:nvPr/>
        </p:nvCxnSpPr>
        <p:spPr>
          <a:xfrm flipH="1" rot="10800000">
            <a:off x="11593175" y="3181400"/>
            <a:ext cx="253200" cy="108900"/>
          </a:xfrm>
          <a:prstGeom prst="straightConnector1">
            <a:avLst/>
          </a:prstGeom>
          <a:noFill/>
          <a:ln cap="flat" cmpd="sng" w="9525">
            <a:solidFill>
              <a:schemeClr val="dk2"/>
            </a:solidFill>
            <a:prstDash val="solid"/>
            <a:round/>
            <a:headEnd len="sm" w="sm" type="none"/>
            <a:tailEnd len="sm" w="sm" type="none"/>
          </a:ln>
        </p:spPr>
      </p:cxnSp>
      <p:cxnSp>
        <p:nvCxnSpPr>
          <p:cNvPr id="413" name="Google Shape;413;g22142826880_0_28"/>
          <p:cNvCxnSpPr>
            <a:endCxn id="402" idx="2"/>
          </p:cNvCxnSpPr>
          <p:nvPr/>
        </p:nvCxnSpPr>
        <p:spPr>
          <a:xfrm flipH="1" rot="10800000">
            <a:off x="11601575" y="3181400"/>
            <a:ext cx="244800" cy="394500"/>
          </a:xfrm>
          <a:prstGeom prst="straightConnector1">
            <a:avLst/>
          </a:prstGeom>
          <a:noFill/>
          <a:ln cap="flat" cmpd="sng" w="9525">
            <a:solidFill>
              <a:schemeClr val="dk2"/>
            </a:solidFill>
            <a:prstDash val="solid"/>
            <a:round/>
            <a:headEnd len="sm" w="sm" type="none"/>
            <a:tailEnd len="sm" w="sm" type="none"/>
          </a:ln>
        </p:spPr>
      </p:cxnSp>
      <p:cxnSp>
        <p:nvCxnSpPr>
          <p:cNvPr id="414" name="Google Shape;414;g22142826880_0_28"/>
          <p:cNvCxnSpPr>
            <a:endCxn id="402" idx="2"/>
          </p:cNvCxnSpPr>
          <p:nvPr/>
        </p:nvCxnSpPr>
        <p:spPr>
          <a:xfrm flipH="1" rot="10800000">
            <a:off x="11617775" y="3181400"/>
            <a:ext cx="228600" cy="655800"/>
          </a:xfrm>
          <a:prstGeom prst="straightConnector1">
            <a:avLst/>
          </a:prstGeom>
          <a:noFill/>
          <a:ln cap="flat" cmpd="sng" w="9525">
            <a:solidFill>
              <a:schemeClr val="dk2"/>
            </a:solidFill>
            <a:prstDash val="solid"/>
            <a:round/>
            <a:headEnd len="sm" w="sm" type="none"/>
            <a:tailEnd len="sm" w="sm" type="none"/>
          </a:ln>
        </p:spPr>
      </p:cxnSp>
      <p:cxnSp>
        <p:nvCxnSpPr>
          <p:cNvPr id="415" name="Google Shape;415;g22142826880_0_28"/>
          <p:cNvCxnSpPr>
            <a:endCxn id="403" idx="2"/>
          </p:cNvCxnSpPr>
          <p:nvPr/>
        </p:nvCxnSpPr>
        <p:spPr>
          <a:xfrm>
            <a:off x="11617775" y="2775875"/>
            <a:ext cx="228600" cy="680400"/>
          </a:xfrm>
          <a:prstGeom prst="straightConnector1">
            <a:avLst/>
          </a:prstGeom>
          <a:noFill/>
          <a:ln cap="flat" cmpd="sng" w="9525">
            <a:solidFill>
              <a:schemeClr val="dk2"/>
            </a:solidFill>
            <a:prstDash val="solid"/>
            <a:round/>
            <a:headEnd len="sm" w="sm" type="none"/>
            <a:tailEnd len="sm" w="sm" type="none"/>
          </a:ln>
        </p:spPr>
      </p:cxnSp>
      <p:cxnSp>
        <p:nvCxnSpPr>
          <p:cNvPr id="416" name="Google Shape;416;g22142826880_0_28"/>
          <p:cNvCxnSpPr>
            <a:endCxn id="404" idx="2"/>
          </p:cNvCxnSpPr>
          <p:nvPr/>
        </p:nvCxnSpPr>
        <p:spPr>
          <a:xfrm>
            <a:off x="11617775" y="2759450"/>
            <a:ext cx="228600" cy="971700"/>
          </a:xfrm>
          <a:prstGeom prst="straightConnector1">
            <a:avLst/>
          </a:prstGeom>
          <a:noFill/>
          <a:ln cap="flat" cmpd="sng" w="9525">
            <a:solidFill>
              <a:schemeClr val="dk2"/>
            </a:solidFill>
            <a:prstDash val="solid"/>
            <a:round/>
            <a:headEnd len="sm" w="sm" type="none"/>
            <a:tailEnd len="sm" w="sm" type="none"/>
          </a:ln>
        </p:spPr>
      </p:cxnSp>
      <p:cxnSp>
        <p:nvCxnSpPr>
          <p:cNvPr id="417" name="Google Shape;417;g22142826880_0_28"/>
          <p:cNvCxnSpPr>
            <a:endCxn id="403" idx="2"/>
          </p:cNvCxnSpPr>
          <p:nvPr/>
        </p:nvCxnSpPr>
        <p:spPr>
          <a:xfrm>
            <a:off x="11601575" y="3020675"/>
            <a:ext cx="244800" cy="435600"/>
          </a:xfrm>
          <a:prstGeom prst="straightConnector1">
            <a:avLst/>
          </a:prstGeom>
          <a:noFill/>
          <a:ln cap="flat" cmpd="sng" w="9525">
            <a:solidFill>
              <a:schemeClr val="dk2"/>
            </a:solidFill>
            <a:prstDash val="solid"/>
            <a:round/>
            <a:headEnd len="sm" w="sm" type="none"/>
            <a:tailEnd len="sm" w="sm" type="none"/>
          </a:ln>
        </p:spPr>
      </p:cxnSp>
      <p:cxnSp>
        <p:nvCxnSpPr>
          <p:cNvPr id="418" name="Google Shape;418;g22142826880_0_28"/>
          <p:cNvCxnSpPr>
            <a:endCxn id="403" idx="3"/>
          </p:cNvCxnSpPr>
          <p:nvPr/>
        </p:nvCxnSpPr>
        <p:spPr>
          <a:xfrm>
            <a:off x="11601475" y="3281909"/>
            <a:ext cx="268800" cy="237900"/>
          </a:xfrm>
          <a:prstGeom prst="straightConnector1">
            <a:avLst/>
          </a:prstGeom>
          <a:noFill/>
          <a:ln cap="flat" cmpd="sng" w="9525">
            <a:solidFill>
              <a:schemeClr val="dk2"/>
            </a:solidFill>
            <a:prstDash val="solid"/>
            <a:round/>
            <a:headEnd len="sm" w="sm" type="none"/>
            <a:tailEnd len="sm" w="sm" type="none"/>
          </a:ln>
        </p:spPr>
      </p:cxnSp>
      <p:cxnSp>
        <p:nvCxnSpPr>
          <p:cNvPr id="419" name="Google Shape;419;g22142826880_0_28"/>
          <p:cNvCxnSpPr>
            <a:endCxn id="403" idx="2"/>
          </p:cNvCxnSpPr>
          <p:nvPr/>
        </p:nvCxnSpPr>
        <p:spPr>
          <a:xfrm flipH="1" rot="10800000">
            <a:off x="11601575" y="3456275"/>
            <a:ext cx="244800" cy="119700"/>
          </a:xfrm>
          <a:prstGeom prst="straightConnector1">
            <a:avLst/>
          </a:prstGeom>
          <a:noFill/>
          <a:ln cap="flat" cmpd="sng" w="9525">
            <a:solidFill>
              <a:schemeClr val="dk2"/>
            </a:solidFill>
            <a:prstDash val="solid"/>
            <a:round/>
            <a:headEnd len="sm" w="sm" type="none"/>
            <a:tailEnd len="sm" w="sm" type="none"/>
          </a:ln>
        </p:spPr>
      </p:cxnSp>
      <p:cxnSp>
        <p:nvCxnSpPr>
          <p:cNvPr id="420" name="Google Shape;420;g22142826880_0_28"/>
          <p:cNvCxnSpPr>
            <a:endCxn id="403" idx="2"/>
          </p:cNvCxnSpPr>
          <p:nvPr/>
        </p:nvCxnSpPr>
        <p:spPr>
          <a:xfrm flipH="1" rot="10800000">
            <a:off x="11625875" y="3456275"/>
            <a:ext cx="220500" cy="381000"/>
          </a:xfrm>
          <a:prstGeom prst="straightConnector1">
            <a:avLst/>
          </a:prstGeom>
          <a:noFill/>
          <a:ln cap="flat" cmpd="sng" w="9525">
            <a:solidFill>
              <a:schemeClr val="dk2"/>
            </a:solidFill>
            <a:prstDash val="solid"/>
            <a:round/>
            <a:headEnd len="sm" w="sm" type="none"/>
            <a:tailEnd len="sm" w="sm" type="none"/>
          </a:ln>
        </p:spPr>
      </p:cxnSp>
      <p:cxnSp>
        <p:nvCxnSpPr>
          <p:cNvPr id="421" name="Google Shape;421;g22142826880_0_28"/>
          <p:cNvCxnSpPr>
            <a:endCxn id="404" idx="3"/>
          </p:cNvCxnSpPr>
          <p:nvPr/>
        </p:nvCxnSpPr>
        <p:spPr>
          <a:xfrm>
            <a:off x="11601475" y="3029084"/>
            <a:ext cx="268800" cy="765600"/>
          </a:xfrm>
          <a:prstGeom prst="straightConnector1">
            <a:avLst/>
          </a:prstGeom>
          <a:noFill/>
          <a:ln cap="flat" cmpd="sng" w="9525">
            <a:solidFill>
              <a:schemeClr val="dk2"/>
            </a:solidFill>
            <a:prstDash val="solid"/>
            <a:round/>
            <a:headEnd len="sm" w="sm" type="none"/>
            <a:tailEnd len="sm" w="sm" type="none"/>
          </a:ln>
        </p:spPr>
      </p:cxnSp>
      <p:cxnSp>
        <p:nvCxnSpPr>
          <p:cNvPr id="422" name="Google Shape;422;g22142826880_0_28"/>
          <p:cNvCxnSpPr>
            <a:endCxn id="404" idx="2"/>
          </p:cNvCxnSpPr>
          <p:nvPr/>
        </p:nvCxnSpPr>
        <p:spPr>
          <a:xfrm>
            <a:off x="11593175" y="3290150"/>
            <a:ext cx="253200" cy="441000"/>
          </a:xfrm>
          <a:prstGeom prst="straightConnector1">
            <a:avLst/>
          </a:prstGeom>
          <a:noFill/>
          <a:ln cap="flat" cmpd="sng" w="9525">
            <a:solidFill>
              <a:schemeClr val="dk2"/>
            </a:solidFill>
            <a:prstDash val="solid"/>
            <a:round/>
            <a:headEnd len="sm" w="sm" type="none"/>
            <a:tailEnd len="sm" w="sm" type="none"/>
          </a:ln>
        </p:spPr>
      </p:cxnSp>
      <p:cxnSp>
        <p:nvCxnSpPr>
          <p:cNvPr id="423" name="Google Shape;423;g22142826880_0_28"/>
          <p:cNvCxnSpPr>
            <a:endCxn id="404" idx="2"/>
          </p:cNvCxnSpPr>
          <p:nvPr/>
        </p:nvCxnSpPr>
        <p:spPr>
          <a:xfrm>
            <a:off x="11609675" y="3567650"/>
            <a:ext cx="236700" cy="163500"/>
          </a:xfrm>
          <a:prstGeom prst="straightConnector1">
            <a:avLst/>
          </a:prstGeom>
          <a:noFill/>
          <a:ln cap="flat" cmpd="sng" w="9525">
            <a:solidFill>
              <a:schemeClr val="dk2"/>
            </a:solidFill>
            <a:prstDash val="solid"/>
            <a:round/>
            <a:headEnd len="sm" w="sm" type="none"/>
            <a:tailEnd len="sm" w="sm" type="none"/>
          </a:ln>
        </p:spPr>
      </p:cxnSp>
      <p:cxnSp>
        <p:nvCxnSpPr>
          <p:cNvPr id="424" name="Google Shape;424;g22142826880_0_28"/>
          <p:cNvCxnSpPr>
            <a:endCxn id="404" idx="2"/>
          </p:cNvCxnSpPr>
          <p:nvPr/>
        </p:nvCxnSpPr>
        <p:spPr>
          <a:xfrm flipH="1" rot="10800000">
            <a:off x="11601575" y="3731150"/>
            <a:ext cx="244800" cy="122400"/>
          </a:xfrm>
          <a:prstGeom prst="straightConnector1">
            <a:avLst/>
          </a:prstGeom>
          <a:noFill/>
          <a:ln cap="flat" cmpd="sng" w="9525">
            <a:solidFill>
              <a:schemeClr val="dk2"/>
            </a:solidFill>
            <a:prstDash val="solid"/>
            <a:round/>
            <a:headEnd len="sm" w="sm" type="none"/>
            <a:tailEnd len="sm" w="sm" type="none"/>
          </a:ln>
        </p:spPr>
      </p:cxnSp>
      <p:sp>
        <p:nvSpPr>
          <p:cNvPr id="425" name="Google Shape;425;g22142826880_0_28"/>
          <p:cNvSpPr/>
          <p:nvPr/>
        </p:nvSpPr>
        <p:spPr>
          <a:xfrm flipH="1">
            <a:off x="11936375" y="3967850"/>
            <a:ext cx="24300" cy="40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g22142826880_0_28"/>
          <p:cNvSpPr/>
          <p:nvPr/>
        </p:nvSpPr>
        <p:spPr>
          <a:xfrm flipH="1">
            <a:off x="11936375" y="4155500"/>
            <a:ext cx="24300" cy="40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g22142826880_0_28"/>
          <p:cNvSpPr/>
          <p:nvPr/>
        </p:nvSpPr>
        <p:spPr>
          <a:xfrm flipH="1">
            <a:off x="11936375" y="4061675"/>
            <a:ext cx="24300" cy="40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g22142826880_0_28"/>
          <p:cNvSpPr/>
          <p:nvPr/>
        </p:nvSpPr>
        <p:spPr>
          <a:xfrm>
            <a:off x="11866925" y="4283525"/>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g22142826880_0_28"/>
          <p:cNvSpPr txBox="1"/>
          <p:nvPr/>
        </p:nvSpPr>
        <p:spPr>
          <a:xfrm>
            <a:off x="9500375" y="2006975"/>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400*120</a:t>
            </a:r>
            <a:endParaRPr b="0" i="0" sz="1400" u="none" cap="none" strike="noStrike">
              <a:solidFill>
                <a:srgbClr val="000000"/>
              </a:solidFill>
              <a:latin typeface="Arial"/>
              <a:ea typeface="Arial"/>
              <a:cs typeface="Arial"/>
              <a:sym typeface="Arial"/>
            </a:endParaRPr>
          </a:p>
        </p:txBody>
      </p:sp>
      <p:sp>
        <p:nvSpPr>
          <p:cNvPr id="430" name="Google Shape;430;g22142826880_0_28"/>
          <p:cNvSpPr txBox="1"/>
          <p:nvPr/>
        </p:nvSpPr>
        <p:spPr>
          <a:xfrm>
            <a:off x="10432375" y="2015163"/>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120*84</a:t>
            </a:r>
            <a:endParaRPr b="0" i="0" sz="1400" u="none" cap="none" strike="noStrike">
              <a:solidFill>
                <a:srgbClr val="000000"/>
              </a:solidFill>
              <a:latin typeface="Arial"/>
              <a:ea typeface="Arial"/>
              <a:cs typeface="Arial"/>
              <a:sym typeface="Arial"/>
            </a:endParaRPr>
          </a:p>
        </p:txBody>
      </p:sp>
      <p:sp>
        <p:nvSpPr>
          <p:cNvPr id="431" name="Google Shape;431;g22142826880_0_28"/>
          <p:cNvSpPr txBox="1"/>
          <p:nvPr/>
        </p:nvSpPr>
        <p:spPr>
          <a:xfrm>
            <a:off x="11117050" y="2345725"/>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84*36</a:t>
            </a:r>
            <a:endParaRPr b="0" i="0" sz="1400" u="none" cap="none" strike="noStrike">
              <a:solidFill>
                <a:srgbClr val="000000"/>
              </a:solidFill>
              <a:latin typeface="Arial"/>
              <a:ea typeface="Arial"/>
              <a:cs typeface="Arial"/>
              <a:sym typeface="Arial"/>
            </a:endParaRPr>
          </a:p>
        </p:txBody>
      </p:sp>
      <p:sp>
        <p:nvSpPr>
          <p:cNvPr id="432" name="Google Shape;432;g22142826880_0_28"/>
          <p:cNvSpPr txBox="1"/>
          <p:nvPr/>
        </p:nvSpPr>
        <p:spPr>
          <a:xfrm>
            <a:off x="10150475" y="4902700"/>
            <a:ext cx="947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1*120</a:t>
            </a:r>
            <a:endParaRPr b="0" i="0" sz="1400" u="none" cap="none" strike="noStrike">
              <a:solidFill>
                <a:srgbClr val="000000"/>
              </a:solidFill>
              <a:latin typeface="Arial"/>
              <a:ea typeface="Arial"/>
              <a:cs typeface="Arial"/>
              <a:sym typeface="Arial"/>
            </a:endParaRPr>
          </a:p>
        </p:txBody>
      </p:sp>
      <p:sp>
        <p:nvSpPr>
          <p:cNvPr id="433" name="Google Shape;433;g22142826880_0_28"/>
          <p:cNvSpPr txBox="1"/>
          <p:nvPr/>
        </p:nvSpPr>
        <p:spPr>
          <a:xfrm>
            <a:off x="11163300" y="4678175"/>
            <a:ext cx="588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1*84</a:t>
            </a:r>
            <a:endParaRPr b="0" i="0" sz="1400" u="none" cap="none" strike="noStrike">
              <a:solidFill>
                <a:srgbClr val="000000"/>
              </a:solidFill>
              <a:latin typeface="Arial"/>
              <a:ea typeface="Arial"/>
              <a:cs typeface="Arial"/>
              <a:sym typeface="Arial"/>
            </a:endParaRPr>
          </a:p>
        </p:txBody>
      </p:sp>
      <p:sp>
        <p:nvSpPr>
          <p:cNvPr id="434" name="Google Shape;434;g22142826880_0_28"/>
          <p:cNvSpPr txBox="1"/>
          <p:nvPr/>
        </p:nvSpPr>
        <p:spPr>
          <a:xfrm>
            <a:off x="11654375" y="4530800"/>
            <a:ext cx="588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1*36</a:t>
            </a:r>
            <a:endParaRPr b="0" i="0" sz="1400" u="none" cap="none" strike="noStrike">
              <a:solidFill>
                <a:srgbClr val="000000"/>
              </a:solidFill>
              <a:latin typeface="Arial"/>
              <a:ea typeface="Arial"/>
              <a:cs typeface="Arial"/>
              <a:sym typeface="Arial"/>
            </a:endParaRPr>
          </a:p>
        </p:txBody>
      </p:sp>
      <p:sp>
        <p:nvSpPr>
          <p:cNvPr id="435" name="Google Shape;435;g22142826880_0_28"/>
          <p:cNvSpPr txBox="1"/>
          <p:nvPr/>
        </p:nvSpPr>
        <p:spPr>
          <a:xfrm>
            <a:off x="9248550" y="4732900"/>
            <a:ext cx="947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1*400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23dadf9b56b_1_118"/>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Overview</a:t>
            </a:r>
            <a:endParaRPr/>
          </a:p>
        </p:txBody>
      </p:sp>
      <p:sp>
        <p:nvSpPr>
          <p:cNvPr id="442" name="Google Shape;442;g23dadf9b56b_1_118"/>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pic>
        <p:nvPicPr>
          <p:cNvPr id="443" name="Google Shape;443;g23dadf9b56b_1_118"/>
          <p:cNvPicPr preferRelativeResize="0"/>
          <p:nvPr/>
        </p:nvPicPr>
        <p:blipFill rotWithShape="1">
          <a:blip r:embed="rId3">
            <a:alphaModFix/>
          </a:blip>
          <a:srcRect b="7228" l="0" r="0" t="71831"/>
          <a:stretch/>
        </p:blipFill>
        <p:spPr>
          <a:xfrm>
            <a:off x="0" y="1840450"/>
            <a:ext cx="12192000" cy="2553099"/>
          </a:xfrm>
          <a:prstGeom prst="rect">
            <a:avLst/>
          </a:prstGeom>
          <a:noFill/>
          <a:ln>
            <a:noFill/>
          </a:ln>
        </p:spPr>
      </p:pic>
      <p:sp>
        <p:nvSpPr>
          <p:cNvPr id="444" name="Google Shape;444;g23dadf9b56b_1_118"/>
          <p:cNvSpPr txBox="1"/>
          <p:nvPr/>
        </p:nvSpPr>
        <p:spPr>
          <a:xfrm>
            <a:off x="139700" y="3972550"/>
            <a:ext cx="24561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main()</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loads image</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pre-process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sets up params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calls functions</a:t>
            </a:r>
            <a:endParaRPr b="0" i="0" sz="2400" u="none" cap="none" strike="noStrike">
              <a:solidFill>
                <a:srgbClr val="000000"/>
              </a:solidFill>
              <a:latin typeface="Arial"/>
              <a:ea typeface="Arial"/>
              <a:cs typeface="Arial"/>
              <a:sym typeface="Arial"/>
            </a:endParaRPr>
          </a:p>
        </p:txBody>
      </p:sp>
      <p:sp>
        <p:nvSpPr>
          <p:cNvPr id="445" name="Google Shape;445;g23dadf9b56b_1_118"/>
          <p:cNvSpPr txBox="1"/>
          <p:nvPr/>
        </p:nvSpPr>
        <p:spPr>
          <a:xfrm>
            <a:off x="2400300" y="3972550"/>
            <a:ext cx="21261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conv()</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loads kernel</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loads image</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convolutes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stores to DM</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returns</a:t>
            </a:r>
            <a:endParaRPr b="0" i="0" sz="2400" u="none" cap="none" strike="noStrike">
              <a:solidFill>
                <a:srgbClr val="000000"/>
              </a:solidFill>
              <a:latin typeface="Arial"/>
              <a:ea typeface="Arial"/>
              <a:cs typeface="Arial"/>
              <a:sym typeface="Arial"/>
            </a:endParaRPr>
          </a:p>
        </p:txBody>
      </p:sp>
      <p:sp>
        <p:nvSpPr>
          <p:cNvPr id="446" name="Google Shape;446;g23dadf9b56b_1_118"/>
          <p:cNvSpPr txBox="1"/>
          <p:nvPr/>
        </p:nvSpPr>
        <p:spPr>
          <a:xfrm>
            <a:off x="4371600" y="3972550"/>
            <a:ext cx="21261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pool()</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loads image</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average pools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stores to DM</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returns</a:t>
            </a:r>
            <a:endParaRPr b="0" i="0" sz="2400" u="none" cap="none" strike="noStrike">
              <a:solidFill>
                <a:srgbClr val="000000"/>
              </a:solidFill>
              <a:latin typeface="Arial"/>
              <a:ea typeface="Arial"/>
              <a:cs typeface="Arial"/>
              <a:sym typeface="Arial"/>
            </a:endParaRPr>
          </a:p>
        </p:txBody>
      </p:sp>
      <p:sp>
        <p:nvSpPr>
          <p:cNvPr id="447" name="Google Shape;447;g23dadf9b56b_1_118"/>
          <p:cNvSpPr txBox="1"/>
          <p:nvPr/>
        </p:nvSpPr>
        <p:spPr>
          <a:xfrm>
            <a:off x="6134100" y="3972550"/>
            <a:ext cx="111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conv()</a:t>
            </a:r>
            <a:endParaRPr b="0" i="0" sz="2400" u="none" cap="none" strike="noStrike">
              <a:solidFill>
                <a:srgbClr val="000000"/>
              </a:solidFill>
              <a:latin typeface="Arial"/>
              <a:ea typeface="Arial"/>
              <a:cs typeface="Arial"/>
              <a:sym typeface="Arial"/>
            </a:endParaRPr>
          </a:p>
        </p:txBody>
      </p:sp>
      <p:sp>
        <p:nvSpPr>
          <p:cNvPr id="448" name="Google Shape;448;g23dadf9b56b_1_118"/>
          <p:cNvSpPr txBox="1"/>
          <p:nvPr/>
        </p:nvSpPr>
        <p:spPr>
          <a:xfrm>
            <a:off x="7429500" y="3972550"/>
            <a:ext cx="111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pool()</a:t>
            </a:r>
            <a:endParaRPr b="0" i="0" sz="2400" u="none" cap="none" strike="noStrike">
              <a:solidFill>
                <a:srgbClr val="000000"/>
              </a:solidFill>
              <a:latin typeface="Arial"/>
              <a:ea typeface="Arial"/>
              <a:cs typeface="Arial"/>
              <a:sym typeface="Arial"/>
            </a:endParaRPr>
          </a:p>
        </p:txBody>
      </p:sp>
      <p:sp>
        <p:nvSpPr>
          <p:cNvPr id="449" name="Google Shape;449;g23dadf9b56b_1_118"/>
          <p:cNvSpPr txBox="1"/>
          <p:nvPr/>
        </p:nvSpPr>
        <p:spPr>
          <a:xfrm>
            <a:off x="8547000" y="4088750"/>
            <a:ext cx="21261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matrix_mult()</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multiply &amp; add</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stores to DM</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returns</a:t>
            </a:r>
            <a:endParaRPr b="0" i="0" sz="2400" u="none" cap="none" strike="noStrike">
              <a:solidFill>
                <a:srgbClr val="000000"/>
              </a:solidFill>
              <a:latin typeface="Arial"/>
              <a:ea typeface="Arial"/>
              <a:cs typeface="Arial"/>
              <a:sym typeface="Arial"/>
            </a:endParaRPr>
          </a:p>
        </p:txBody>
      </p:sp>
      <p:sp>
        <p:nvSpPr>
          <p:cNvPr id="450" name="Google Shape;450;g23dadf9b56b_1_118"/>
          <p:cNvSpPr txBox="1"/>
          <p:nvPr/>
        </p:nvSpPr>
        <p:spPr>
          <a:xfrm>
            <a:off x="10680600" y="4088750"/>
            <a:ext cx="15315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findMax()</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finds max</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sends to UART</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22142826880_0_79"/>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1000"/>
              </a:spcBef>
              <a:spcAft>
                <a:spcPts val="0"/>
              </a:spcAft>
              <a:buSzPts val="3060"/>
              <a:buNone/>
            </a:pPr>
            <a:r>
              <a:rPr lang="en-US"/>
              <a:t>Parameterized API</a:t>
            </a:r>
            <a:endParaRPr/>
          </a:p>
        </p:txBody>
      </p:sp>
      <p:sp>
        <p:nvSpPr>
          <p:cNvPr id="457" name="Google Shape;457;g22142826880_0_79"/>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1000"/>
              </a:spcBef>
              <a:spcAft>
                <a:spcPts val="0"/>
              </a:spcAft>
              <a:buSzPts val="1260"/>
              <a:buNone/>
            </a:pPr>
            <a:r>
              <a:t/>
            </a:r>
            <a:endParaRPr/>
          </a:p>
        </p:txBody>
      </p:sp>
      <p:graphicFrame>
        <p:nvGraphicFramePr>
          <p:cNvPr id="458" name="Google Shape;458;g22142826880_0_79"/>
          <p:cNvGraphicFramePr/>
          <p:nvPr/>
        </p:nvGraphicFramePr>
        <p:xfrm>
          <a:off x="1409700" y="1840450"/>
          <a:ext cx="3000000" cy="3000000"/>
        </p:xfrm>
        <a:graphic>
          <a:graphicData uri="http://schemas.openxmlformats.org/drawingml/2006/table">
            <a:tbl>
              <a:tblPr>
                <a:noFill/>
                <a:tableStyleId>{0A161473-F9D6-4D9D-9489-0EA1470F102F}</a:tableStyleId>
              </a:tblPr>
              <a:tblGrid>
                <a:gridCol w="499000"/>
                <a:gridCol w="3735175"/>
              </a:tblGrid>
              <a:tr h="503975">
                <a:tc gridSpan="2">
                  <a:txBody>
                    <a:bodyPr/>
                    <a:lstStyle/>
                    <a:p>
                      <a:pPr indent="0" lvl="0" marL="0" marR="0" rtl="0" algn="just">
                        <a:lnSpc>
                          <a:spcPct val="115000"/>
                        </a:lnSpc>
                        <a:spcBef>
                          <a:spcPts val="0"/>
                        </a:spcBef>
                        <a:spcAft>
                          <a:spcPts val="0"/>
                        </a:spcAft>
                        <a:buClr>
                          <a:srgbClr val="000000"/>
                        </a:buClr>
                        <a:buSzPts val="1800"/>
                        <a:buFont typeface="Arial"/>
                        <a:buNone/>
                      </a:pPr>
                      <a:r>
                        <a:rPr b="1" lang="en-US" sz="1800" u="none" cap="none" strike="noStrike">
                          <a:latin typeface="Calibri"/>
                          <a:ea typeface="Calibri"/>
                          <a:cs typeface="Calibri"/>
                          <a:sym typeface="Calibri"/>
                        </a:rPr>
                        <a:t>conv() params:</a:t>
                      </a:r>
                      <a:endParaRPr b="1" sz="18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521100">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R2</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addr_kernel (start address of kernel)</a:t>
                      </a:r>
                      <a:endParaRPr sz="1900" u="none" cap="none" strike="noStrike">
                        <a:latin typeface="Calibri"/>
                        <a:ea typeface="Calibri"/>
                        <a:cs typeface="Calibri"/>
                        <a:sym typeface="Calibri"/>
                      </a:endParaRPr>
                    </a:p>
                  </a:txBody>
                  <a:tcPr marT="0" marB="0" marR="0" marL="0">
                    <a:lnT cap="flat" cmpd="sng" w="9525">
                      <a:solidFill>
                        <a:srgbClr val="000000"/>
                      </a:solidFill>
                      <a:prstDash val="solid"/>
                      <a:round/>
                      <a:headEnd len="sm" w="sm" type="none"/>
                      <a:tailEnd len="sm" w="sm" type="none"/>
                    </a:lnT>
                  </a:tcPr>
                </a:tc>
              </a:tr>
              <a:tr h="521100">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R3</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addr_image (start address of image)</a:t>
                      </a:r>
                      <a:endParaRPr sz="1900" u="none" cap="none" strike="noStrike">
                        <a:latin typeface="Calibri"/>
                        <a:ea typeface="Calibri"/>
                        <a:cs typeface="Calibri"/>
                        <a:sym typeface="Calibri"/>
                      </a:endParaRPr>
                    </a:p>
                  </a:txBody>
                  <a:tcPr marT="0" marB="0" marR="0" marL="0"/>
                </a:tc>
              </a:tr>
              <a:tr h="521100">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R4</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side_length_input</a:t>
                      </a:r>
                      <a:endParaRPr sz="1900" u="none" cap="none" strike="noStrike">
                        <a:latin typeface="Calibri"/>
                        <a:ea typeface="Calibri"/>
                        <a:cs typeface="Calibri"/>
                        <a:sym typeface="Calibri"/>
                      </a:endParaRPr>
                    </a:p>
                  </a:txBody>
                  <a:tcPr marT="0" marB="0" marR="0" marL="0"/>
                </a:tc>
              </a:tr>
              <a:tr h="571250">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R6</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in_channel_length</a:t>
                      </a:r>
                      <a:endParaRPr sz="1900" u="none" cap="none" strike="noStrike">
                        <a:latin typeface="Calibri"/>
                        <a:ea typeface="Calibri"/>
                        <a:cs typeface="Calibri"/>
                        <a:sym typeface="Calibri"/>
                      </a:endParaRPr>
                    </a:p>
                  </a:txBody>
                  <a:tcPr marT="0" marB="0" marR="0" marL="0"/>
                </a:tc>
              </a:tr>
              <a:tr h="531525">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R7</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out_channel_length</a:t>
                      </a:r>
                      <a:endParaRPr sz="1900" u="none" cap="none" strike="noStrike">
                        <a:latin typeface="Calibri"/>
                        <a:ea typeface="Calibri"/>
                        <a:cs typeface="Calibri"/>
                        <a:sym typeface="Calibri"/>
                      </a:endParaRPr>
                    </a:p>
                  </a:txBody>
                  <a:tcPr marT="0" marB="0" marR="0" marL="0"/>
                </a:tc>
              </a:tr>
              <a:tr h="531525">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R29</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addr_output</a:t>
                      </a:r>
                      <a:endParaRPr sz="1900" u="none" cap="none" strike="noStrike">
                        <a:latin typeface="Calibri"/>
                        <a:ea typeface="Calibri"/>
                        <a:cs typeface="Calibri"/>
                        <a:sym typeface="Calibri"/>
                      </a:endParaRPr>
                    </a:p>
                  </a:txBody>
                  <a:tcPr marT="0" marB="0" marR="0" marL="0"/>
                </a:tc>
              </a:tr>
            </a:tbl>
          </a:graphicData>
        </a:graphic>
      </p:graphicFrame>
      <p:graphicFrame>
        <p:nvGraphicFramePr>
          <p:cNvPr id="459" name="Google Shape;459;g22142826880_0_79"/>
          <p:cNvGraphicFramePr/>
          <p:nvPr/>
        </p:nvGraphicFramePr>
        <p:xfrm>
          <a:off x="6345300" y="1840450"/>
          <a:ext cx="3000000" cy="3000000"/>
        </p:xfrm>
        <a:graphic>
          <a:graphicData uri="http://schemas.openxmlformats.org/drawingml/2006/table">
            <a:tbl>
              <a:tblPr>
                <a:noFill/>
                <a:tableStyleId>{0A161473-F9D6-4D9D-9489-0EA1470F102F}</a:tableStyleId>
              </a:tblPr>
              <a:tblGrid>
                <a:gridCol w="495525"/>
                <a:gridCol w="2654700"/>
              </a:tblGrid>
              <a:tr h="355675">
                <a:tc gridSpan="2">
                  <a:txBody>
                    <a:bodyPr/>
                    <a:lstStyle/>
                    <a:p>
                      <a:pPr indent="0" lvl="0" marL="0" marR="0" rtl="0" algn="l">
                        <a:lnSpc>
                          <a:spcPct val="115000"/>
                        </a:lnSpc>
                        <a:spcBef>
                          <a:spcPts val="0"/>
                        </a:spcBef>
                        <a:spcAft>
                          <a:spcPts val="0"/>
                        </a:spcAft>
                        <a:buClr>
                          <a:srgbClr val="000000"/>
                        </a:buClr>
                        <a:buSzPts val="1900"/>
                        <a:buFont typeface="Arial"/>
                        <a:buNone/>
                      </a:pPr>
                      <a:r>
                        <a:rPr b="1" lang="en-US" sz="1900" u="none" cap="none" strike="noStrike">
                          <a:latin typeface="Calibri"/>
                          <a:ea typeface="Calibri"/>
                          <a:cs typeface="Calibri"/>
                          <a:sym typeface="Calibri"/>
                        </a:rPr>
                        <a:t>pool() params:</a:t>
                      </a:r>
                      <a:endParaRPr b="1"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355675">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R3</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layer starting address</a:t>
                      </a:r>
                      <a:endParaRPr sz="1900" u="none" cap="none" strike="noStrike">
                        <a:latin typeface="Calibri"/>
                        <a:ea typeface="Calibri"/>
                        <a:cs typeface="Calibri"/>
                        <a:sym typeface="Calibri"/>
                      </a:endParaRPr>
                    </a:p>
                  </a:txBody>
                  <a:tcPr marT="0" marB="0" marR="0" marL="0">
                    <a:lnT cap="flat" cmpd="sng" w="9525">
                      <a:solidFill>
                        <a:srgbClr val="000000"/>
                      </a:solidFill>
                      <a:prstDash val="solid"/>
                      <a:round/>
                      <a:headEnd len="sm" w="sm" type="none"/>
                      <a:tailEnd len="sm" w="sm" type="none"/>
                    </a:lnT>
                  </a:tcPr>
                </a:tc>
              </a:tr>
              <a:tr h="355675">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R4</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image width</a:t>
                      </a:r>
                      <a:endParaRPr sz="1900" u="none" cap="none" strike="noStrike">
                        <a:latin typeface="Calibri"/>
                        <a:ea typeface="Calibri"/>
                        <a:cs typeface="Calibri"/>
                        <a:sym typeface="Calibri"/>
                      </a:endParaRPr>
                    </a:p>
                  </a:txBody>
                  <a:tcPr marT="0" marB="0" marR="0" marL="0"/>
                </a:tc>
              </a:tr>
              <a:tr h="355675">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R6</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number of image channels</a:t>
                      </a:r>
                      <a:endParaRPr sz="1900" u="none" cap="none" strike="noStrike">
                        <a:latin typeface="Calibri"/>
                        <a:ea typeface="Calibri"/>
                        <a:cs typeface="Calibri"/>
                        <a:sym typeface="Calibri"/>
                      </a:endParaRPr>
                    </a:p>
                  </a:txBody>
                  <a:tcPr marT="0" marB="0" marR="0" marL="0"/>
                </a:tc>
              </a:tr>
              <a:tr h="355675">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R29</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output starting address</a:t>
                      </a:r>
                      <a:endParaRPr sz="1900" u="none" cap="none" strike="noStrike">
                        <a:latin typeface="Calibri"/>
                        <a:ea typeface="Calibri"/>
                        <a:cs typeface="Calibri"/>
                        <a:sym typeface="Calibri"/>
                      </a:endParaRPr>
                    </a:p>
                  </a:txBody>
                  <a:tcPr marT="0" marB="0" marR="0" marL="0"/>
                </a:tc>
              </a:tr>
            </a:tbl>
          </a:graphicData>
        </a:graphic>
      </p:graphicFrame>
      <p:graphicFrame>
        <p:nvGraphicFramePr>
          <p:cNvPr id="460" name="Google Shape;460;g22142826880_0_79"/>
          <p:cNvGraphicFramePr/>
          <p:nvPr/>
        </p:nvGraphicFramePr>
        <p:xfrm>
          <a:off x="6345300" y="4208550"/>
          <a:ext cx="3000000" cy="3000000"/>
        </p:xfrm>
        <a:graphic>
          <a:graphicData uri="http://schemas.openxmlformats.org/drawingml/2006/table">
            <a:tbl>
              <a:tblPr>
                <a:noFill/>
                <a:tableStyleId>{0A161473-F9D6-4D9D-9489-0EA1470F102F}</a:tableStyleId>
              </a:tblPr>
              <a:tblGrid>
                <a:gridCol w="485425"/>
                <a:gridCol w="2664800"/>
              </a:tblGrid>
              <a:tr h="266700">
                <a:tc gridSpan="2">
                  <a:txBody>
                    <a:bodyPr/>
                    <a:lstStyle/>
                    <a:p>
                      <a:pPr indent="0" lvl="0" marL="0" marR="0" rtl="0" algn="l">
                        <a:lnSpc>
                          <a:spcPct val="115000"/>
                        </a:lnSpc>
                        <a:spcBef>
                          <a:spcPts val="0"/>
                        </a:spcBef>
                        <a:spcAft>
                          <a:spcPts val="0"/>
                        </a:spcAft>
                        <a:buClr>
                          <a:srgbClr val="000000"/>
                        </a:buClr>
                        <a:buSzPts val="1900"/>
                        <a:buFont typeface="Arial"/>
                        <a:buNone/>
                      </a:pPr>
                      <a:r>
                        <a:rPr b="1" lang="en-US" sz="1900" u="none" cap="none" strike="noStrike">
                          <a:latin typeface="Calibri"/>
                          <a:ea typeface="Calibri"/>
                          <a:cs typeface="Calibri"/>
                          <a:sym typeface="Calibri"/>
                        </a:rPr>
                        <a:t>matrix_mult() params:</a:t>
                      </a:r>
                      <a:endParaRPr b="1"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266700">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R2</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pointer to weight matrix</a:t>
                      </a:r>
                      <a:endParaRPr sz="1900" u="none" cap="none" strike="noStrike">
                        <a:latin typeface="Calibri"/>
                        <a:ea typeface="Calibri"/>
                        <a:cs typeface="Calibri"/>
                        <a:sym typeface="Calibri"/>
                      </a:endParaRPr>
                    </a:p>
                  </a:txBody>
                  <a:tcPr marT="0" marB="0" marR="0" marL="0">
                    <a:lnT cap="flat" cmpd="sng" w="9525">
                      <a:solidFill>
                        <a:srgbClr val="000000"/>
                      </a:solidFill>
                      <a:prstDash val="solid"/>
                      <a:round/>
                      <a:headEnd len="sm" w="sm" type="none"/>
                      <a:tailEnd len="sm" w="sm" type="none"/>
                    </a:lnT>
                  </a:tcPr>
                </a:tc>
              </a:tr>
              <a:tr h="266700">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R3</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pointer of image matrix</a:t>
                      </a:r>
                      <a:endParaRPr sz="1900" u="none" cap="none" strike="noStrike">
                        <a:latin typeface="Calibri"/>
                        <a:ea typeface="Calibri"/>
                        <a:cs typeface="Calibri"/>
                        <a:sym typeface="Calibri"/>
                      </a:endParaRPr>
                    </a:p>
                  </a:txBody>
                  <a:tcPr marT="0" marB="0" marR="0" marL="0"/>
                </a:tc>
              </a:tr>
              <a:tr h="266700">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R4</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matrix size</a:t>
                      </a:r>
                      <a:endParaRPr sz="1900" u="none" cap="none" strike="noStrike">
                        <a:latin typeface="Calibri"/>
                        <a:ea typeface="Calibri"/>
                        <a:cs typeface="Calibri"/>
                        <a:sym typeface="Calibri"/>
                      </a:endParaRPr>
                    </a:p>
                  </a:txBody>
                  <a:tcPr marT="0" marB="0" marR="0" marL="0"/>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23dadf9b56b_1_126"/>
          <p:cNvSpPr txBox="1"/>
          <p:nvPr>
            <p:ph idx="1" type="body"/>
          </p:nvPr>
        </p:nvSpPr>
        <p:spPr>
          <a:xfrm>
            <a:off x="1485900" y="2514600"/>
            <a:ext cx="9190800" cy="1367400"/>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SzPts val="3600"/>
              <a:buNone/>
            </a:pPr>
            <a:r>
              <a:rPr lang="en-US"/>
              <a:t>Potential Impacts and Future Advancements</a:t>
            </a:r>
            <a:endParaRPr/>
          </a:p>
        </p:txBody>
      </p:sp>
      <p:sp>
        <p:nvSpPr>
          <p:cNvPr id="467" name="Google Shape;467;g23dadf9b56b_1_126"/>
          <p:cNvSpPr txBox="1"/>
          <p:nvPr>
            <p:ph idx="2" type="body"/>
          </p:nvPr>
        </p:nvSpPr>
        <p:spPr>
          <a:xfrm>
            <a:off x="1485900" y="4226928"/>
            <a:ext cx="5264100" cy="3546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lang="en-US"/>
              <a:t>Reflections and Ending Thoughts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23dadf9b56b_1_139"/>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A Trend: Edge Computing</a:t>
            </a:r>
            <a:endParaRPr/>
          </a:p>
        </p:txBody>
      </p:sp>
      <p:sp>
        <p:nvSpPr>
          <p:cNvPr id="474" name="Google Shape;474;g23dadf9b56b_1_139"/>
          <p:cNvSpPr txBox="1"/>
          <p:nvPr>
            <p:ph idx="2" type="body"/>
          </p:nvPr>
        </p:nvSpPr>
        <p:spPr>
          <a:xfrm>
            <a:off x="1485900" y="1840447"/>
            <a:ext cx="4482600" cy="44460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None/>
            </a:pPr>
            <a:r>
              <a:rPr lang="en-US"/>
              <a:t>Hardware means:</a:t>
            </a:r>
            <a:endParaRPr/>
          </a:p>
          <a:p>
            <a:pPr indent="-377190" lvl="0" marL="457200" rtl="0" algn="l">
              <a:lnSpc>
                <a:spcPct val="90000"/>
              </a:lnSpc>
              <a:spcBef>
                <a:spcPts val="0"/>
              </a:spcBef>
              <a:spcAft>
                <a:spcPts val="0"/>
              </a:spcAft>
              <a:buSzPts val="2340"/>
              <a:buChar char="-"/>
            </a:pPr>
            <a:r>
              <a:rPr lang="en-US"/>
              <a:t>efficiency</a:t>
            </a:r>
            <a:endParaRPr/>
          </a:p>
          <a:p>
            <a:pPr indent="-377190" lvl="0" marL="457200" rtl="0" algn="l">
              <a:lnSpc>
                <a:spcPct val="90000"/>
              </a:lnSpc>
              <a:spcBef>
                <a:spcPts val="0"/>
              </a:spcBef>
              <a:spcAft>
                <a:spcPts val="0"/>
              </a:spcAft>
              <a:buSzPts val="2340"/>
              <a:buChar char="-"/>
            </a:pPr>
            <a:r>
              <a:rPr lang="en-US"/>
              <a:t>reliability</a:t>
            </a:r>
            <a:endParaRPr/>
          </a:p>
          <a:p>
            <a:pPr indent="-377190" lvl="0" marL="457200" rtl="0" algn="l">
              <a:lnSpc>
                <a:spcPct val="90000"/>
              </a:lnSpc>
              <a:spcBef>
                <a:spcPts val="0"/>
              </a:spcBef>
              <a:spcAft>
                <a:spcPts val="0"/>
              </a:spcAft>
              <a:buSzPts val="2340"/>
              <a:buChar char="-"/>
            </a:pPr>
            <a:r>
              <a:rPr lang="en-US"/>
              <a:t>scalability</a:t>
            </a:r>
            <a:endParaRPr/>
          </a:p>
        </p:txBody>
      </p:sp>
      <p:sp>
        <p:nvSpPr>
          <p:cNvPr id="475" name="Google Shape;475;g23dadf9b56b_1_139"/>
          <p:cNvSpPr txBox="1"/>
          <p:nvPr>
            <p:ph idx="4" type="body"/>
          </p:nvPr>
        </p:nvSpPr>
        <p:spPr>
          <a:xfrm>
            <a:off x="6223554" y="1840447"/>
            <a:ext cx="4939800" cy="4446000"/>
          </a:xfrm>
          <a:prstGeom prst="rect">
            <a:avLst/>
          </a:prstGeom>
          <a:noFill/>
          <a:ln>
            <a:noFill/>
          </a:ln>
        </p:spPr>
        <p:txBody>
          <a:bodyPr anchorCtr="0" anchor="t" bIns="45700" lIns="0" spcFirstLastPara="1" rIns="91425" wrap="square" tIns="45700">
            <a:normAutofit/>
          </a:bodyPr>
          <a:lstStyle/>
          <a:p>
            <a:pPr indent="-80010" lvl="0" marL="228600" rtl="0" algn="l">
              <a:lnSpc>
                <a:spcPct val="90000"/>
              </a:lnSpc>
              <a:spcBef>
                <a:spcPts val="0"/>
              </a:spcBef>
              <a:spcAft>
                <a:spcPts val="0"/>
              </a:spcAft>
              <a:buSzPts val="2340"/>
              <a:buFont typeface="Arial"/>
              <a:buNone/>
            </a:pPr>
            <a:r>
              <a:rPr lang="en-US"/>
              <a:t>Applications:</a:t>
            </a:r>
            <a:endParaRPr/>
          </a:p>
          <a:p>
            <a:pPr indent="-377190" lvl="0" marL="457200" rtl="0" algn="l">
              <a:lnSpc>
                <a:spcPct val="90000"/>
              </a:lnSpc>
              <a:spcBef>
                <a:spcPts val="0"/>
              </a:spcBef>
              <a:spcAft>
                <a:spcPts val="0"/>
              </a:spcAft>
              <a:buSzPts val="2340"/>
              <a:buChar char="-"/>
            </a:pPr>
            <a:r>
              <a:rPr lang="en-US"/>
              <a:t>autonomous vehicle</a:t>
            </a:r>
            <a:endParaRPr/>
          </a:p>
          <a:p>
            <a:pPr indent="-377190" lvl="0" marL="457200" rtl="0" algn="l">
              <a:lnSpc>
                <a:spcPct val="90000"/>
              </a:lnSpc>
              <a:spcBef>
                <a:spcPts val="0"/>
              </a:spcBef>
              <a:spcAft>
                <a:spcPts val="0"/>
              </a:spcAft>
              <a:buSzPts val="2340"/>
              <a:buChar char="-"/>
            </a:pPr>
            <a:r>
              <a:rPr lang="en-US"/>
              <a:t>healthcare monitoring</a:t>
            </a:r>
            <a:endParaRPr/>
          </a:p>
          <a:p>
            <a:pPr indent="-377190" lvl="0" marL="457200" rtl="0" algn="l">
              <a:lnSpc>
                <a:spcPct val="90000"/>
              </a:lnSpc>
              <a:spcBef>
                <a:spcPts val="0"/>
              </a:spcBef>
              <a:spcAft>
                <a:spcPts val="0"/>
              </a:spcAft>
              <a:buSzPts val="2340"/>
              <a:buChar char="-"/>
            </a:pPr>
            <a:r>
              <a:rPr lang="en-US"/>
              <a:t>smart grid system</a:t>
            </a:r>
            <a:endParaRPr/>
          </a:p>
          <a:p>
            <a:pPr indent="-377190" lvl="0" marL="457200" rtl="0" algn="l">
              <a:lnSpc>
                <a:spcPct val="90000"/>
              </a:lnSpc>
              <a:spcBef>
                <a:spcPts val="0"/>
              </a:spcBef>
              <a:spcAft>
                <a:spcPts val="0"/>
              </a:spcAft>
              <a:buSzPts val="2340"/>
              <a:buChar char="-"/>
            </a:pPr>
            <a:r>
              <a:rPr lang="en-US"/>
              <a:t>manufacturing</a:t>
            </a:r>
            <a:endParaRPr/>
          </a:p>
        </p:txBody>
      </p:sp>
      <p:sp>
        <p:nvSpPr>
          <p:cNvPr id="476" name="Google Shape;476;g23dadf9b56b_1_139"/>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23dadf9b56b_1_132"/>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AI-Accelerating Processor Prototyping</a:t>
            </a:r>
            <a:endParaRPr/>
          </a:p>
        </p:txBody>
      </p:sp>
      <p:sp>
        <p:nvSpPr>
          <p:cNvPr id="483" name="Google Shape;483;g23dadf9b56b_1_132"/>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pic>
        <p:nvPicPr>
          <p:cNvPr id="484" name="Google Shape;484;g23dadf9b56b_1_132"/>
          <p:cNvPicPr preferRelativeResize="0"/>
          <p:nvPr/>
        </p:nvPicPr>
        <p:blipFill>
          <a:blip r:embed="rId3">
            <a:alphaModFix/>
          </a:blip>
          <a:stretch>
            <a:fillRect/>
          </a:stretch>
        </p:blipFill>
        <p:spPr>
          <a:xfrm>
            <a:off x="5019860" y="4346251"/>
            <a:ext cx="2873638" cy="1616399"/>
          </a:xfrm>
          <a:prstGeom prst="rect">
            <a:avLst/>
          </a:prstGeom>
          <a:noFill/>
          <a:ln>
            <a:noFill/>
          </a:ln>
        </p:spPr>
      </p:pic>
      <p:pic>
        <p:nvPicPr>
          <p:cNvPr id="485" name="Google Shape;485;g23dadf9b56b_1_132"/>
          <p:cNvPicPr preferRelativeResize="0"/>
          <p:nvPr/>
        </p:nvPicPr>
        <p:blipFill>
          <a:blip r:embed="rId4">
            <a:alphaModFix/>
          </a:blip>
          <a:stretch>
            <a:fillRect/>
          </a:stretch>
        </p:blipFill>
        <p:spPr>
          <a:xfrm>
            <a:off x="79154" y="1863375"/>
            <a:ext cx="3693395" cy="2077526"/>
          </a:xfrm>
          <a:prstGeom prst="rect">
            <a:avLst/>
          </a:prstGeom>
          <a:noFill/>
          <a:ln>
            <a:noFill/>
          </a:ln>
        </p:spPr>
      </p:pic>
      <p:pic>
        <p:nvPicPr>
          <p:cNvPr id="486" name="Google Shape;486;g23dadf9b56b_1_132"/>
          <p:cNvPicPr preferRelativeResize="0"/>
          <p:nvPr/>
        </p:nvPicPr>
        <p:blipFill>
          <a:blip r:embed="rId5">
            <a:alphaModFix/>
          </a:blip>
          <a:stretch>
            <a:fillRect/>
          </a:stretch>
        </p:blipFill>
        <p:spPr>
          <a:xfrm>
            <a:off x="5046050" y="1735450"/>
            <a:ext cx="3114757" cy="2074549"/>
          </a:xfrm>
          <a:prstGeom prst="rect">
            <a:avLst/>
          </a:prstGeom>
          <a:noFill/>
          <a:ln>
            <a:noFill/>
          </a:ln>
        </p:spPr>
      </p:pic>
      <p:pic>
        <p:nvPicPr>
          <p:cNvPr id="487" name="Google Shape;487;g23dadf9b56b_1_132"/>
          <p:cNvPicPr preferRelativeResize="0"/>
          <p:nvPr/>
        </p:nvPicPr>
        <p:blipFill>
          <a:blip r:embed="rId6">
            <a:alphaModFix/>
          </a:blip>
          <a:stretch>
            <a:fillRect/>
          </a:stretch>
        </p:blipFill>
        <p:spPr>
          <a:xfrm>
            <a:off x="495299" y="4137575"/>
            <a:ext cx="3114752" cy="2077532"/>
          </a:xfrm>
          <a:prstGeom prst="rect">
            <a:avLst/>
          </a:prstGeom>
          <a:noFill/>
          <a:ln>
            <a:noFill/>
          </a:ln>
        </p:spPr>
      </p:pic>
      <p:sp>
        <p:nvSpPr>
          <p:cNvPr id="488" name="Google Shape;488;g23dadf9b56b_1_132"/>
          <p:cNvSpPr/>
          <p:nvPr/>
        </p:nvSpPr>
        <p:spPr>
          <a:xfrm>
            <a:off x="3637275" y="2189925"/>
            <a:ext cx="1447800" cy="14904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g23dadf9b56b_1_132"/>
          <p:cNvSpPr/>
          <p:nvPr/>
        </p:nvSpPr>
        <p:spPr>
          <a:xfrm>
            <a:off x="3610050" y="4344413"/>
            <a:ext cx="1447800" cy="14904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 name="Google Shape;490;g23dadf9b56b_1_132"/>
          <p:cNvPicPr preferRelativeResize="0"/>
          <p:nvPr/>
        </p:nvPicPr>
        <p:blipFill>
          <a:blip r:embed="rId7">
            <a:alphaModFix/>
          </a:blip>
          <a:stretch>
            <a:fillRect/>
          </a:stretch>
        </p:blipFill>
        <p:spPr>
          <a:xfrm>
            <a:off x="8904662" y="2768600"/>
            <a:ext cx="3439738" cy="2499543"/>
          </a:xfrm>
          <a:prstGeom prst="rect">
            <a:avLst/>
          </a:prstGeom>
          <a:noFill/>
          <a:ln>
            <a:noFill/>
          </a:ln>
        </p:spPr>
      </p:pic>
      <p:sp>
        <p:nvSpPr>
          <p:cNvPr id="491" name="Google Shape;491;g23dadf9b56b_1_132"/>
          <p:cNvSpPr/>
          <p:nvPr/>
        </p:nvSpPr>
        <p:spPr>
          <a:xfrm>
            <a:off x="8031475" y="3434525"/>
            <a:ext cx="1447800" cy="14904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23dadf9b56b_0_0"/>
          <p:cNvSpPr txBox="1"/>
          <p:nvPr>
            <p:ph idx="4294967295" type="body"/>
          </p:nvPr>
        </p:nvSpPr>
        <p:spPr>
          <a:xfrm>
            <a:off x="1339802" y="5119700"/>
            <a:ext cx="9512400" cy="702000"/>
          </a:xfrm>
          <a:prstGeom prst="rect">
            <a:avLst/>
          </a:prstGeom>
          <a:noFill/>
          <a:ln>
            <a:noFill/>
          </a:ln>
        </p:spPr>
        <p:txBody>
          <a:bodyPr anchorCtr="0" anchor="t" bIns="45700" lIns="0" spcFirstLastPara="1" rIns="91425" wrap="square" tIns="45700">
            <a:noAutofit/>
          </a:bodyPr>
          <a:lstStyle/>
          <a:p>
            <a:pPr indent="0" lvl="0" marL="0" rtl="0" algn="ctr">
              <a:lnSpc>
                <a:spcPct val="90000"/>
              </a:lnSpc>
              <a:spcBef>
                <a:spcPts val="0"/>
              </a:spcBef>
              <a:spcAft>
                <a:spcPts val="0"/>
              </a:spcAft>
              <a:buSzPts val="2070"/>
              <a:buNone/>
            </a:pPr>
            <a:r>
              <a:rPr i="1" lang="en-US">
                <a:solidFill>
                  <a:srgbClr val="CCCCCC"/>
                </a:solidFill>
              </a:rPr>
              <a:t>TEAM POOR HANDWRITING</a:t>
            </a:r>
            <a:endParaRPr i="1">
              <a:solidFill>
                <a:srgbClr val="CCCCCC"/>
              </a:solidFill>
            </a:endParaRPr>
          </a:p>
          <a:p>
            <a:pPr indent="0" lvl="0" marL="0" rtl="0" algn="ctr">
              <a:lnSpc>
                <a:spcPct val="90000"/>
              </a:lnSpc>
              <a:spcBef>
                <a:spcPts val="0"/>
              </a:spcBef>
              <a:spcAft>
                <a:spcPts val="0"/>
              </a:spcAft>
              <a:buSzPts val="2070"/>
              <a:buNone/>
            </a:pPr>
            <a:r>
              <a:rPr lang="en-US">
                <a:solidFill>
                  <a:srgbClr val="CCCCCC"/>
                </a:solidFill>
              </a:rPr>
              <a:t>Qikun LIU, Shichen (Justin) QIAO, Haining QIU, Lingkai (Harry) </a:t>
            </a:r>
            <a:r>
              <a:rPr lang="en-US"/>
              <a:t>ZHAO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23dadf9b56b_1_154"/>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Project Goals</a:t>
            </a:r>
            <a:endParaRPr/>
          </a:p>
        </p:txBody>
      </p:sp>
      <p:sp>
        <p:nvSpPr>
          <p:cNvPr id="101" name="Google Shape;101;g23dadf9b56b_1_154"/>
          <p:cNvSpPr txBox="1"/>
          <p:nvPr>
            <p:ph idx="2" type="body"/>
          </p:nvPr>
        </p:nvSpPr>
        <p:spPr>
          <a:xfrm>
            <a:off x="1485900" y="1840447"/>
            <a:ext cx="9677400" cy="4446000"/>
          </a:xfrm>
          <a:prstGeom prst="rect">
            <a:avLst/>
          </a:prstGeom>
          <a:noFill/>
          <a:ln>
            <a:noFill/>
          </a:ln>
        </p:spPr>
        <p:txBody>
          <a:bodyPr anchorCtr="0" anchor="t" bIns="45700" lIns="0" spcFirstLastPara="1" rIns="91425" wrap="square" tIns="45700">
            <a:normAutofit/>
          </a:bodyPr>
          <a:lstStyle/>
          <a:p>
            <a:pPr indent="-377190" lvl="0" marL="457200" rtl="0" algn="l">
              <a:lnSpc>
                <a:spcPct val="100000"/>
              </a:lnSpc>
              <a:spcBef>
                <a:spcPts val="0"/>
              </a:spcBef>
              <a:spcAft>
                <a:spcPts val="0"/>
              </a:spcAft>
              <a:buSzPts val="2340"/>
              <a:buChar char="•"/>
            </a:pPr>
            <a:r>
              <a:rPr lang="en-US"/>
              <a:t>Design a 32-bit general purpose processor that is fully compliant to the IEEE-754 Floating Point Standard</a:t>
            </a:r>
            <a:endParaRPr/>
          </a:p>
          <a:p>
            <a:pPr indent="-377190" lvl="0" marL="457200" rtl="0" algn="l">
              <a:lnSpc>
                <a:spcPct val="100000"/>
              </a:lnSpc>
              <a:spcBef>
                <a:spcPts val="1000"/>
              </a:spcBef>
              <a:spcAft>
                <a:spcPts val="0"/>
              </a:spcAft>
              <a:buSzPts val="2340"/>
              <a:buChar char="•"/>
            </a:pPr>
            <a:r>
              <a:rPr lang="en-US"/>
              <a:t>Implement real-time digital image processing</a:t>
            </a:r>
            <a:endParaRPr/>
          </a:p>
          <a:p>
            <a:pPr indent="-377190" lvl="0" marL="457200" rtl="0" algn="l">
              <a:lnSpc>
                <a:spcPct val="100000"/>
              </a:lnSpc>
              <a:spcBef>
                <a:spcPts val="1000"/>
              </a:spcBef>
              <a:spcAft>
                <a:spcPts val="0"/>
              </a:spcAft>
              <a:buSzPts val="2340"/>
              <a:buChar char="•"/>
            </a:pPr>
            <a:r>
              <a:rPr lang="en-US"/>
              <a:t>Practice various computer engineering protocols</a:t>
            </a:r>
            <a:endParaRPr/>
          </a:p>
          <a:p>
            <a:pPr indent="-377190" lvl="0" marL="457200" rtl="0" algn="l">
              <a:lnSpc>
                <a:spcPct val="100000"/>
              </a:lnSpc>
              <a:spcBef>
                <a:spcPts val="1000"/>
              </a:spcBef>
              <a:spcAft>
                <a:spcPts val="0"/>
              </a:spcAft>
              <a:buSzPts val="2340"/>
              <a:buChar char="•"/>
            </a:pPr>
            <a:r>
              <a:rPr lang="en-US"/>
              <a:t>Achieve edge-computing and </a:t>
            </a:r>
            <a:r>
              <a:rPr lang="en-US"/>
              <a:t>acceleration</a:t>
            </a:r>
            <a:r>
              <a:rPr lang="en-US"/>
              <a:t> of complex Machine Learning architectures</a:t>
            </a:r>
            <a:endParaRPr/>
          </a:p>
        </p:txBody>
      </p:sp>
      <p:sp>
        <p:nvSpPr>
          <p:cNvPr id="102" name="Google Shape;102;g23dadf9b56b_1_154"/>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23dadf9b56b_1_147"/>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Video Demo</a:t>
            </a:r>
            <a:endParaRPr/>
          </a:p>
        </p:txBody>
      </p:sp>
      <p:sp>
        <p:nvSpPr>
          <p:cNvPr id="109" name="Google Shape;109;g23dadf9b56b_1_147"/>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pic>
        <p:nvPicPr>
          <p:cNvPr descr="ECE554_SP23 Senior Capstone Design at UW-Madison.&#10;Owned by Team Poor Handwriting: Shichen (Justin) Qiao, Lingkai (Harry) Zhao, Haining Qiu, Qikun Liu" id="110" name="Google Shape;110;g23dadf9b56b_1_147" title="FPGA Implementation of CNN Handwritten Character Recognition">
            <a:hlinkClick r:id="rId3"/>
          </p:cNvPr>
          <p:cNvPicPr preferRelativeResize="0"/>
          <p:nvPr/>
        </p:nvPicPr>
        <p:blipFill rotWithShape="1">
          <a:blip r:embed="rId4">
            <a:alphaModFix/>
          </a:blip>
          <a:srcRect b="0" l="0" r="0" t="0"/>
          <a:stretch/>
        </p:blipFill>
        <p:spPr>
          <a:xfrm>
            <a:off x="1969863" y="1690500"/>
            <a:ext cx="8252266" cy="4641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4"/>
          <p:cNvSpPr txBox="1"/>
          <p:nvPr>
            <p:ph idx="1" type="body"/>
          </p:nvPr>
        </p:nvSpPr>
        <p:spPr>
          <a:xfrm>
            <a:off x="1485900" y="2514600"/>
            <a:ext cx="8279202" cy="1367286"/>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SzPts val="3600"/>
              <a:buNone/>
            </a:pPr>
            <a:r>
              <a:rPr lang="en-US"/>
              <a:t>32-bit Floating Point ISA and the Extended ALU</a:t>
            </a:r>
            <a:endParaRPr/>
          </a:p>
        </p:txBody>
      </p:sp>
      <p:sp>
        <p:nvSpPr>
          <p:cNvPr id="117" name="Google Shape;117;p4"/>
          <p:cNvSpPr txBox="1"/>
          <p:nvPr>
            <p:ph idx="2" type="body"/>
          </p:nvPr>
        </p:nvSpPr>
        <p:spPr>
          <a:xfrm>
            <a:off x="1485900" y="4226928"/>
            <a:ext cx="5264150" cy="354459"/>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lang="en-US"/>
              <a:t>Customized Instruction Set Architecture and IEEE-754-Compliant Compute Units Implemented in System Verilog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23dadf9b56b_0_142"/>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Instruction Set Architecture (Extended Part)</a:t>
            </a:r>
            <a:endParaRPr/>
          </a:p>
        </p:txBody>
      </p:sp>
      <p:sp>
        <p:nvSpPr>
          <p:cNvPr id="124" name="Google Shape;124;g23dadf9b56b_0_142"/>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graphicFrame>
        <p:nvGraphicFramePr>
          <p:cNvPr id="125" name="Google Shape;125;g23dadf9b56b_0_142"/>
          <p:cNvGraphicFramePr/>
          <p:nvPr/>
        </p:nvGraphicFramePr>
        <p:xfrm>
          <a:off x="227525" y="1849850"/>
          <a:ext cx="3000000" cy="3000000"/>
        </p:xfrm>
        <a:graphic>
          <a:graphicData uri="http://schemas.openxmlformats.org/drawingml/2006/table">
            <a:tbl>
              <a:tblPr>
                <a:noFill/>
                <a:tableStyleId>{68E86C82-ECCD-4BDC-BAC3-2B719183F71C}</a:tableStyleId>
              </a:tblPr>
              <a:tblGrid>
                <a:gridCol w="455950"/>
                <a:gridCol w="2847250"/>
                <a:gridCol w="1189125"/>
                <a:gridCol w="760525"/>
                <a:gridCol w="2824675"/>
                <a:gridCol w="3659375"/>
              </a:tblGrid>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PUSH</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aaaa_axxx_xxxx_xxxx_xxxs_ssss_xxxx_xxxx</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PUSH R1</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5'b10010</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DataMem[SP] &lt;= R1; Decrement SP</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Stores value in R1 into data memory pointed by the stack pointer;</a:t>
                      </a:r>
                      <a:r>
                        <a:rPr lang="en-US" sz="1100">
                          <a:latin typeface="Calibri"/>
                          <a:ea typeface="Calibri"/>
                          <a:cs typeface="Calibri"/>
                          <a:sym typeface="Calibri"/>
                        </a:rPr>
                        <a:t> </a:t>
                      </a:r>
                      <a:r>
                        <a:rPr lang="en-US" sz="1100" u="none" cap="none" strike="noStrike">
                          <a:latin typeface="Calibri"/>
                          <a:ea typeface="Calibri"/>
                          <a:cs typeface="Calibri"/>
                          <a:sym typeface="Calibri"/>
                        </a:rPr>
                        <a:t>decrements stack pointer</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POP</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aaaa_axxx_xxxd_dddd_xxxx_xxxx_xxxx_xxxx</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POP R1</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5'b10011</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DataMem[SP]; Increment SP</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Loads value in data memory pointed by the stack pointer into R1;</a:t>
                      </a:r>
                      <a:r>
                        <a:rPr lang="en-US" sz="1100">
                          <a:latin typeface="Calibri"/>
                          <a:ea typeface="Calibri"/>
                          <a:cs typeface="Calibri"/>
                          <a:sym typeface="Calibri"/>
                        </a:rPr>
                        <a:t> </a:t>
                      </a:r>
                      <a:r>
                        <a:rPr lang="en-US" sz="1100" u="none" cap="none" strike="noStrike">
                          <a:latin typeface="Calibri"/>
                          <a:ea typeface="Calibri"/>
                          <a:cs typeface="Calibri"/>
                          <a:sym typeface="Calibri"/>
                        </a:rPr>
                        <a:t>increments stack pointer</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ADDI</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rowSpan="2">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aaaa_axxx_xxxd_dddd_xxxs_ssss_iiii_iiii</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ADDI R1, R2, I</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5'b10100</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R2 + C</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rowSpan="2">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I is 8-bit signed immediate value. Updates the Z, V and N flag registers</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SUBI</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SUBI R1, R2, I</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5'b10101</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R2 - C</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MUL</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rowSpan="5">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aaaa_axxx_xxxd_dddd_xxxs_ssss_xxxt_tttt</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MUL R1, R2, R3</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5'b11000</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(signed) R2[15:0] * (signed) R3[15:0]</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rowSpan="2">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Only support 16 by 16 multiplications</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UMUL</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UMUL R1, R2, R3</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5'b11001</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(unsigned) R2[15:0] * (unsigned) R3[15:0]</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vMerge="1"/>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ADDF</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ADDF R1, R2, R3</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5'b11010</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R2 + R3 (floating-point)</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rowSpan="5">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Floating point calculation</a:t>
                      </a:r>
                      <a:endParaRPr sz="1100" u="none" cap="none" strike="noStrike">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1-bit sign, 8-bit exponent, 23-bit mantissa</a:t>
                      </a:r>
                      <a:endParaRPr sz="1100" u="none" cap="none" strike="noStrike">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ADDF, SUBF, MULF will set the flags for branch. However, ITF and FTI will not set the flags for branch.</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SUBF</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SUBF R1, R2, R3</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5'b11011</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R2 - R3 (floating-point)</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vMerge="1"/>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MULF</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MULF R1, R2, R3</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5'b11100</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R2* R3(floating-point)</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vMerge="1"/>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ITF</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rowSpan="2">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aaaa_axxx_xxxd_dddd_xxxs_ssss_xxxx_xxxx</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ITF R1, R2</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5'b11101</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R2 (integer to floating-point)</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FTI</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FTI R1, R2</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5'b11110</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R2 (floating-point to integer)</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3dadf9b56b_1_209"/>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The Extended ALU</a:t>
            </a:r>
            <a:endParaRPr/>
          </a:p>
        </p:txBody>
      </p:sp>
      <p:sp>
        <p:nvSpPr>
          <p:cNvPr id="132" name="Google Shape;132;g23dadf9b56b_1_209"/>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pic>
        <p:nvPicPr>
          <p:cNvPr id="133" name="Google Shape;133;g23dadf9b56b_1_209"/>
          <p:cNvPicPr preferRelativeResize="0"/>
          <p:nvPr/>
        </p:nvPicPr>
        <p:blipFill>
          <a:blip r:embed="rId3">
            <a:alphaModFix/>
          </a:blip>
          <a:stretch>
            <a:fillRect/>
          </a:stretch>
        </p:blipFill>
        <p:spPr>
          <a:xfrm>
            <a:off x="2017913" y="1524000"/>
            <a:ext cx="8156175" cy="5032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2144e453ac_1_2"/>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IEEE-754 Floating Point Standard</a:t>
            </a:r>
            <a:endParaRPr/>
          </a:p>
        </p:txBody>
      </p:sp>
      <p:sp>
        <p:nvSpPr>
          <p:cNvPr id="140" name="Google Shape;140;g22144e453ac_1_2"/>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grpSp>
        <p:nvGrpSpPr>
          <p:cNvPr id="141" name="Google Shape;141;g22144e453ac_1_2"/>
          <p:cNvGrpSpPr/>
          <p:nvPr/>
        </p:nvGrpSpPr>
        <p:grpSpPr>
          <a:xfrm>
            <a:off x="3237600" y="2030450"/>
            <a:ext cx="5578500" cy="395700"/>
            <a:chOff x="1980300" y="1171650"/>
            <a:chExt cx="5578500" cy="395700"/>
          </a:xfrm>
        </p:grpSpPr>
        <p:sp>
          <p:nvSpPr>
            <p:cNvPr id="142" name="Google Shape;142;g22144e453ac_1_2"/>
            <p:cNvSpPr/>
            <p:nvPr/>
          </p:nvSpPr>
          <p:spPr>
            <a:xfrm>
              <a:off x="1980300" y="1171650"/>
              <a:ext cx="264300" cy="3957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a:t>
              </a:r>
              <a:endParaRPr/>
            </a:p>
          </p:txBody>
        </p:sp>
        <p:sp>
          <p:nvSpPr>
            <p:cNvPr id="143" name="Google Shape;143;g22144e453ac_1_2"/>
            <p:cNvSpPr/>
            <p:nvPr/>
          </p:nvSpPr>
          <p:spPr>
            <a:xfrm>
              <a:off x="2244600" y="1171650"/>
              <a:ext cx="1111200" cy="3957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eeee_eeee</a:t>
              </a:r>
              <a:endParaRPr/>
            </a:p>
          </p:txBody>
        </p:sp>
        <p:sp>
          <p:nvSpPr>
            <p:cNvPr id="144" name="Google Shape;144;g22144e453ac_1_2"/>
            <p:cNvSpPr/>
            <p:nvPr/>
          </p:nvSpPr>
          <p:spPr>
            <a:xfrm>
              <a:off x="3355800" y="1171650"/>
              <a:ext cx="4203000" cy="3957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mmm__mmmm_mmmm_mmmm_mmmm_mmmm</a:t>
              </a:r>
              <a:endParaRPr/>
            </a:p>
          </p:txBody>
        </p:sp>
      </p:grpSp>
      <p:sp>
        <p:nvSpPr>
          <p:cNvPr id="145" name="Google Shape;145;g22144e453ac_1_2"/>
          <p:cNvSpPr txBox="1"/>
          <p:nvPr/>
        </p:nvSpPr>
        <p:spPr>
          <a:xfrm>
            <a:off x="477000" y="2729425"/>
            <a:ext cx="11238000" cy="3335400"/>
          </a:xfrm>
          <a:prstGeom prst="rect">
            <a:avLst/>
          </a:prstGeom>
          <a:noFill/>
          <a:ln>
            <a:noFill/>
          </a:ln>
        </p:spPr>
        <p:txBody>
          <a:bodyPr anchorCtr="0" anchor="t" bIns="91425" lIns="91425" spcFirstLastPara="1" rIns="91425" wrap="square" tIns="91425">
            <a:normAutofit fontScale="85000" lnSpcReduction="10000"/>
          </a:bodyPr>
          <a:lstStyle/>
          <a:p>
            <a:pPr indent="-368935" lvl="0" marL="457200" marR="0" rtl="0" algn="l">
              <a:lnSpc>
                <a:spcPct val="100000"/>
              </a:lnSpc>
              <a:spcBef>
                <a:spcPts val="0"/>
              </a:spcBef>
              <a:spcAft>
                <a:spcPts val="0"/>
              </a:spcAft>
              <a:buClr>
                <a:schemeClr val="dk1"/>
              </a:buClr>
              <a:buSzPct val="100000"/>
              <a:buChar char="●"/>
            </a:pPr>
            <a:r>
              <a:rPr b="1" lang="en-US" sz="2600">
                <a:solidFill>
                  <a:srgbClr val="FF0000"/>
                </a:solidFill>
              </a:rPr>
              <a:t>Normal</a:t>
            </a:r>
            <a:r>
              <a:rPr lang="en-US" sz="2600">
                <a:solidFill>
                  <a:schemeClr val="dk1"/>
                </a:solidFill>
              </a:rPr>
              <a:t> </a:t>
            </a:r>
            <a:r>
              <a:rPr lang="en-US" sz="2600">
                <a:solidFill>
                  <a:schemeClr val="dk1"/>
                </a:solidFill>
              </a:rPr>
              <a:t>value = (-1)^S * 2^(E-127) * (1.M)</a:t>
            </a:r>
            <a:endParaRPr sz="2600">
              <a:solidFill>
                <a:schemeClr val="dk1"/>
              </a:solidFill>
            </a:endParaRPr>
          </a:p>
          <a:p>
            <a:pPr indent="-368935" lvl="0" marL="457200" marR="0" rtl="0" algn="l">
              <a:lnSpc>
                <a:spcPct val="100000"/>
              </a:lnSpc>
              <a:spcBef>
                <a:spcPts val="0"/>
              </a:spcBef>
              <a:spcAft>
                <a:spcPts val="0"/>
              </a:spcAft>
              <a:buClr>
                <a:schemeClr val="dk1"/>
              </a:buClr>
              <a:buSzPct val="100000"/>
              <a:buChar char="●"/>
            </a:pPr>
            <a:r>
              <a:rPr b="1" lang="en-US" sz="2600">
                <a:solidFill>
                  <a:srgbClr val="FF0000"/>
                </a:solidFill>
              </a:rPr>
              <a:t>Denormalized</a:t>
            </a:r>
            <a:r>
              <a:rPr lang="en-US" sz="2600">
                <a:solidFill>
                  <a:schemeClr val="dk1"/>
                </a:solidFill>
              </a:rPr>
              <a:t> when |E = 0, value = (-1)^S * 2^(E-127) * (0.M)</a:t>
            </a:r>
            <a:endParaRPr sz="2600">
              <a:solidFill>
                <a:schemeClr val="dk1"/>
              </a:solidFill>
            </a:endParaRPr>
          </a:p>
          <a:p>
            <a:pPr indent="-368935" lvl="0" marL="457200" marR="0" rtl="0" algn="l">
              <a:lnSpc>
                <a:spcPct val="100000"/>
              </a:lnSpc>
              <a:spcBef>
                <a:spcPts val="0"/>
              </a:spcBef>
              <a:spcAft>
                <a:spcPts val="0"/>
              </a:spcAft>
              <a:buClr>
                <a:schemeClr val="dk1"/>
              </a:buClr>
              <a:buSzPct val="100000"/>
              <a:buChar char="●"/>
            </a:pPr>
            <a:r>
              <a:rPr lang="en-US" sz="2600">
                <a:solidFill>
                  <a:schemeClr val="dk1"/>
                </a:solidFill>
              </a:rPr>
              <a:t>+0 = 32'h0000_0000, -0 = 32'h8000_0000</a:t>
            </a:r>
            <a:endParaRPr sz="2600">
              <a:solidFill>
                <a:schemeClr val="dk1"/>
              </a:solidFill>
            </a:endParaRPr>
          </a:p>
          <a:p>
            <a:pPr indent="-368935" lvl="0" marL="457200" marR="0" rtl="0" algn="l">
              <a:lnSpc>
                <a:spcPct val="100000"/>
              </a:lnSpc>
              <a:spcBef>
                <a:spcPts val="0"/>
              </a:spcBef>
              <a:spcAft>
                <a:spcPts val="0"/>
              </a:spcAft>
              <a:buClr>
                <a:schemeClr val="dk1"/>
              </a:buClr>
              <a:buSzPct val="100000"/>
              <a:buChar char="●"/>
            </a:pPr>
            <a:r>
              <a:rPr lang="en-US" sz="2600">
                <a:solidFill>
                  <a:schemeClr val="dk1"/>
                </a:solidFill>
              </a:rPr>
              <a:t>+INF = 32'h7F80_0000, -INF = 32'hFF80_0000</a:t>
            </a:r>
            <a:endParaRPr sz="2600">
              <a:solidFill>
                <a:schemeClr val="dk1"/>
              </a:solidFill>
            </a:endParaRPr>
          </a:p>
          <a:p>
            <a:pPr indent="-368935" lvl="0" marL="457200" marR="0" rtl="0" algn="l">
              <a:lnSpc>
                <a:spcPct val="100000"/>
              </a:lnSpc>
              <a:spcBef>
                <a:spcPts val="0"/>
              </a:spcBef>
              <a:spcAft>
                <a:spcPts val="0"/>
              </a:spcAft>
              <a:buClr>
                <a:schemeClr val="dk1"/>
              </a:buClr>
              <a:buSzPct val="100000"/>
              <a:buChar char="●"/>
            </a:pPr>
            <a:r>
              <a:rPr lang="en-US" sz="2600">
                <a:solidFill>
                  <a:schemeClr val="dk1"/>
                </a:solidFill>
              </a:rPr>
              <a:t>0x00000001 = 2^−126 × 2^−23 = 2^−149 ≈ 1.4012984643 × 10^−45   (smallest positive denormalized number)</a:t>
            </a:r>
            <a:endParaRPr sz="2600">
              <a:solidFill>
                <a:schemeClr val="dk1"/>
              </a:solidFill>
            </a:endParaRPr>
          </a:p>
          <a:p>
            <a:pPr indent="-368935" lvl="0" marL="457200" marR="0" rtl="0" algn="l">
              <a:lnSpc>
                <a:spcPct val="100000"/>
              </a:lnSpc>
              <a:spcBef>
                <a:spcPts val="0"/>
              </a:spcBef>
              <a:spcAft>
                <a:spcPts val="0"/>
              </a:spcAft>
              <a:buClr>
                <a:schemeClr val="dk1"/>
              </a:buClr>
              <a:buSzPct val="100000"/>
              <a:buChar char="●"/>
            </a:pPr>
            <a:r>
              <a:rPr lang="en-US" sz="2600">
                <a:solidFill>
                  <a:schemeClr val="dk1"/>
                </a:solidFill>
              </a:rPr>
              <a:t>0x007fffff = 2^−126 × (1 − 2^−23) ≈ 1.1754942107 ×10^−38   (largest denormalized number)</a:t>
            </a:r>
            <a:endParaRPr sz="2600">
              <a:solidFill>
                <a:schemeClr val="dk1"/>
              </a:solidFill>
            </a:endParaRPr>
          </a:p>
          <a:p>
            <a:pPr indent="-368935" lvl="0" marL="457200" marR="0" rtl="0" algn="l">
              <a:lnSpc>
                <a:spcPct val="100000"/>
              </a:lnSpc>
              <a:spcBef>
                <a:spcPts val="0"/>
              </a:spcBef>
              <a:spcAft>
                <a:spcPts val="0"/>
              </a:spcAft>
              <a:buClr>
                <a:schemeClr val="dk1"/>
              </a:buClr>
              <a:buSzPct val="100000"/>
              <a:buChar char="●"/>
            </a:pPr>
            <a:r>
              <a:rPr lang="en-US" sz="2600">
                <a:solidFill>
                  <a:schemeClr val="dk1"/>
                </a:solidFill>
              </a:rPr>
              <a:t>0x00800000 = 2^−126 ≈ 1.1754943508 × 10^−38   (smallest positive normal number)</a:t>
            </a:r>
            <a:endParaRPr sz="2600">
              <a:solidFill>
                <a:schemeClr val="dk1"/>
              </a:solidFill>
            </a:endParaRPr>
          </a:p>
          <a:p>
            <a:pPr indent="-368935" lvl="0" marL="457200" marR="0" rtl="0" algn="l">
              <a:lnSpc>
                <a:spcPct val="100000"/>
              </a:lnSpc>
              <a:spcBef>
                <a:spcPts val="0"/>
              </a:spcBef>
              <a:spcAft>
                <a:spcPts val="0"/>
              </a:spcAft>
              <a:buClr>
                <a:schemeClr val="dk1"/>
              </a:buClr>
              <a:buSzPct val="100000"/>
              <a:buChar char="●"/>
            </a:pPr>
            <a:r>
              <a:rPr lang="en-US" sz="2600">
                <a:solidFill>
                  <a:schemeClr val="dk1"/>
                </a:solidFill>
              </a:rPr>
              <a:t>0x7f7fffff = 2^127 × (2 − 2^−23) ≈ 3.4028234664 × 10^38   (largest normal number)</a:t>
            </a:r>
            <a:endParaRPr sz="26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UW-Madison theme1">
      <a:dk1>
        <a:srgbClr val="202020"/>
      </a:dk1>
      <a:lt1>
        <a:srgbClr val="FFFFFF"/>
      </a:lt1>
      <a:dk2>
        <a:srgbClr val="101010"/>
      </a:dk2>
      <a:lt2>
        <a:srgbClr val="DADFE1"/>
      </a:lt2>
      <a:accent1>
        <a:srgbClr val="C5050C"/>
      </a:accent1>
      <a:accent2>
        <a:srgbClr val="C5050C"/>
      </a:accent2>
      <a:accent3>
        <a:srgbClr val="9B0000"/>
      </a:accent3>
      <a:accent4>
        <a:srgbClr val="FCCB51"/>
      </a:accent4>
      <a:accent5>
        <a:srgbClr val="80B3AE"/>
      </a:accent5>
      <a:accent6>
        <a:srgbClr val="ADADAD"/>
      </a:accent6>
      <a:hlink>
        <a:srgbClr val="0479A8"/>
      </a:hlink>
      <a:folHlink>
        <a:srgbClr val="0479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2022-12-08T14:28:00Z</dcterms:created>
  <dc:creator>Danielle Lamberson Philipp</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B0344447F0D749D2BB4BA829CFB7D4DD_11</vt:lpwstr>
  </property>
  <property fmtid="{D5CDD505-2E9C-101B-9397-08002B2CF9AE}" pid="3" name="KSOProductBuildVer">
    <vt:lpwstr>2052-11.1.0.14036</vt:lpwstr>
  </property>
</Properties>
</file>